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66925" y="1759426"/>
            <a:ext cx="5042168" cy="1408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375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APPLI</a:t>
            </a:r>
            <a:r>
              <a:rPr sz="3200" b="1" spc="4" dirty="0" smtClean="0">
                <a:solidFill>
                  <a:srgbClr val="C0504D"/>
                </a:solidFill>
                <a:latin typeface="Arial"/>
                <a:cs typeface="Arial"/>
              </a:rPr>
              <a:t>C</a:t>
            </a:r>
            <a:r>
              <a:rPr sz="3200" b="1" spc="-234" dirty="0" smtClean="0">
                <a:solidFill>
                  <a:srgbClr val="C0504D"/>
                </a:solidFill>
                <a:latin typeface="Arial"/>
                <a:cs typeface="Arial"/>
              </a:rPr>
              <a:t>A</a:t>
            </a: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TION</a:t>
            </a:r>
            <a:r>
              <a:rPr sz="3200" b="1" spc="-24" dirty="0" smtClean="0">
                <a:solidFill>
                  <a:srgbClr val="C0504D"/>
                </a:solidFill>
                <a:latin typeface="Arial"/>
                <a:cs typeface="Arial"/>
              </a:rPr>
              <a:t> </a:t>
            </a: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OF GRAPH</a:t>
            </a:r>
            <a:endParaRPr sz="3200">
              <a:latin typeface="Arial"/>
              <a:cs typeface="Arial"/>
            </a:endParaRPr>
          </a:p>
          <a:p>
            <a:pPr marL="2310767" marR="2341895" algn="ctr">
              <a:lnSpc>
                <a:spcPct val="95825"/>
              </a:lnSpc>
            </a:pP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&amp;</a:t>
            </a:r>
            <a:endParaRPr sz="3200">
              <a:latin typeface="Arial"/>
              <a:cs typeface="Arial"/>
            </a:endParaRPr>
          </a:p>
          <a:p>
            <a:pPr marL="179793" marR="210430" algn="ctr">
              <a:lnSpc>
                <a:spcPct val="95825"/>
              </a:lnSpc>
              <a:spcBef>
                <a:spcPts val="160"/>
              </a:spcBef>
            </a:pP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BIC</a:t>
            </a:r>
            <a:r>
              <a:rPr sz="3200" b="1" spc="9" dirty="0" smtClean="0">
                <a:solidFill>
                  <a:srgbClr val="C0504D"/>
                </a:solidFill>
                <a:latin typeface="Arial"/>
                <a:cs typeface="Arial"/>
              </a:rPr>
              <a:t>O</a:t>
            </a: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N</a:t>
            </a:r>
            <a:r>
              <a:rPr sz="3200" b="1" spc="4" dirty="0" smtClean="0">
                <a:solidFill>
                  <a:srgbClr val="C0504D"/>
                </a:solidFill>
                <a:latin typeface="Arial"/>
                <a:cs typeface="Arial"/>
              </a:rPr>
              <a:t>N</a:t>
            </a: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ECTED</a:t>
            </a:r>
            <a:r>
              <a:rPr sz="3200" b="1" spc="-24" dirty="0" smtClean="0">
                <a:solidFill>
                  <a:srgbClr val="C0504D"/>
                </a:solidFill>
                <a:latin typeface="Arial"/>
                <a:cs typeface="Arial"/>
              </a:rPr>
              <a:t> </a:t>
            </a: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G</a:t>
            </a:r>
            <a:r>
              <a:rPr sz="3200" b="1" spc="4" dirty="0" smtClean="0">
                <a:solidFill>
                  <a:srgbClr val="C0504D"/>
                </a:solidFill>
                <a:latin typeface="Arial"/>
                <a:cs typeface="Arial"/>
              </a:rPr>
              <a:t>R</a:t>
            </a:r>
            <a:r>
              <a:rPr sz="3200" b="1" spc="0" dirty="0" smtClean="0">
                <a:solidFill>
                  <a:srgbClr val="C0504D"/>
                </a:solidFill>
                <a:latin typeface="Arial"/>
                <a:cs typeface="Arial"/>
              </a:rPr>
              <a:t>APH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5800" y="3981710"/>
            <a:ext cx="7749539" cy="3028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76" indent="2179701" algn="r">
              <a:lnSpc>
                <a:spcPct val="119444"/>
              </a:lnSpc>
              <a:spcBef>
                <a:spcPts val="792"/>
              </a:spcBef>
            </a:pPr>
            <a:endParaRPr lang="en-US" sz="2400" b="1" dirty="0">
              <a:solidFill>
                <a:srgbClr val="888888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35940" y="364966"/>
            <a:ext cx="6417411" cy="17559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7274" marR="53263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ALG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RITHM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06"/>
              </a:spcBef>
            </a:pPr>
            <a:r>
              <a:rPr sz="2800" spc="0" dirty="0" smtClean="0">
                <a:latin typeface="Arial"/>
                <a:cs typeface="Arial"/>
              </a:rPr>
              <a:t>//I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p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t:</a:t>
            </a:r>
            <a:r>
              <a:rPr sz="2800" spc="-20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-15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we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ted</a:t>
            </a:r>
            <a:r>
              <a:rPr sz="2800" spc="-8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ted</a:t>
            </a:r>
            <a:r>
              <a:rPr sz="2800" spc="-11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-5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-3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=</a:t>
            </a:r>
            <a:endParaRPr sz="2800">
              <a:latin typeface="Arial"/>
              <a:cs typeface="Arial"/>
            </a:endParaRPr>
          </a:p>
          <a:p>
            <a:pPr marL="12700" marR="31021">
              <a:lnSpc>
                <a:spcPts val="3020"/>
              </a:lnSpc>
              <a:spcBef>
                <a:spcPts val="837"/>
              </a:spcBef>
            </a:pPr>
            <a:r>
              <a:rPr sz="2800" spc="4" dirty="0" smtClean="0">
                <a:latin typeface="Arial"/>
                <a:cs typeface="Arial"/>
              </a:rPr>
              <a:t>//</a:t>
            </a:r>
            <a:r>
              <a:rPr sz="2800" spc="0" dirty="0" smtClean="0">
                <a:latin typeface="Arial"/>
                <a:cs typeface="Arial"/>
              </a:rPr>
              <a:t>Out</a:t>
            </a:r>
            <a:r>
              <a:rPr sz="2800" spc="9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ut:</a:t>
            </a:r>
            <a:r>
              <a:rPr sz="2800" spc="-11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5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, the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2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of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ed</a:t>
            </a:r>
            <a:r>
              <a:rPr sz="2800" spc="4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es</a:t>
            </a:r>
            <a:r>
              <a:rPr sz="2800" spc="-5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mp</a:t>
            </a:r>
            <a:r>
              <a:rPr sz="2800" spc="4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ng s</a:t>
            </a:r>
            <a:r>
              <a:rPr sz="2800" spc="9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ng</a:t>
            </a:r>
            <a:r>
              <a:rPr sz="2800" spc="-9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tr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4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of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G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48075" y="887013"/>
            <a:ext cx="1816839" cy="849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027" marR="53263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(</a:t>
            </a:r>
            <a:r>
              <a:rPr sz="2800" spc="-250" dirty="0" smtClean="0">
                <a:latin typeface="Arial"/>
                <a:cs typeface="Arial"/>
              </a:rPr>
              <a:t>V</a:t>
            </a:r>
            <a:r>
              <a:rPr sz="2800" spc="0" dirty="0" smtClean="0">
                <a:latin typeface="Arial"/>
                <a:cs typeface="Arial"/>
              </a:rPr>
              <a:t>,</a:t>
            </a:r>
            <a:r>
              <a:rPr sz="2800" spc="-9" dirty="0" smtClean="0">
                <a:latin typeface="Arial"/>
                <a:cs typeface="Arial"/>
              </a:rPr>
              <a:t> E</a:t>
            </a:r>
            <a:r>
              <a:rPr sz="2800" spc="0" dirty="0" smtClean="0">
                <a:latin typeface="Arial"/>
                <a:cs typeface="Arial"/>
              </a:rPr>
              <a:t>)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26"/>
              </a:spcBef>
            </a:pP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min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mum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2679618"/>
            <a:ext cx="6403195" cy="17035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Step</a:t>
            </a:r>
            <a:r>
              <a:rPr sz="2800" spc="-4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1: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Sele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6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ta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ti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-9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ve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tex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020"/>
              </a:lnSpc>
              <a:spcBef>
                <a:spcPts val="689"/>
              </a:spcBef>
            </a:pPr>
            <a:r>
              <a:rPr sz="2800" spc="0" dirty="0" smtClean="0">
                <a:latin typeface="Arial"/>
                <a:cs typeface="Arial"/>
              </a:rPr>
              <a:t>Step</a:t>
            </a:r>
            <a:r>
              <a:rPr sz="2800" spc="-5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2: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Rep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at</a:t>
            </a:r>
            <a:r>
              <a:rPr sz="2800" spc="-7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Ste</a:t>
            </a:r>
            <a:r>
              <a:rPr sz="2800" spc="4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-7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3</a:t>
            </a:r>
            <a:r>
              <a:rPr sz="2800" spc="-1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nd</a:t>
            </a:r>
            <a:r>
              <a:rPr sz="2800" spc="-3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4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u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til</a:t>
            </a:r>
            <a:r>
              <a:rPr sz="2800" spc="-5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e v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rt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12700" marR="11600">
              <a:lnSpc>
                <a:spcPct val="95825"/>
              </a:lnSpc>
              <a:spcBef>
                <a:spcPts val="314"/>
              </a:spcBef>
            </a:pPr>
            <a:r>
              <a:rPr sz="2800" spc="0" dirty="0" smtClean="0">
                <a:latin typeface="Arial"/>
                <a:cs typeface="Arial"/>
              </a:rPr>
              <a:t>Step</a:t>
            </a:r>
            <a:r>
              <a:rPr sz="2800" spc="-5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3: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Sel</a:t>
            </a:r>
            <a:r>
              <a:rPr sz="2800" spc="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ct</a:t>
            </a:r>
            <a:r>
              <a:rPr sz="2800" spc="-7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an</a:t>
            </a:r>
            <a:r>
              <a:rPr sz="2800" spc="-1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ge</a:t>
            </a:r>
            <a:r>
              <a:rPr sz="2800" spc="-27" dirty="0" smtClean="0">
                <a:latin typeface="Arial"/>
                <a:cs typeface="Arial"/>
              </a:rPr>
              <a:t> </a:t>
            </a:r>
            <a:r>
              <a:rPr sz="2800" b="1" i="1" spc="0" dirty="0" smtClean="0">
                <a:latin typeface="Arial"/>
                <a:cs typeface="Arial"/>
              </a:rPr>
              <a:t>e</a:t>
            </a:r>
            <a:r>
              <a:rPr sz="2800" b="1" i="1" spc="-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ti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-13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he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63815" y="3149010"/>
            <a:ext cx="158283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re</a:t>
            </a:r>
            <a:r>
              <a:rPr sz="2800" spc="-3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f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i</a:t>
            </a:r>
            <a:r>
              <a:rPr sz="2800" spc="4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ge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47587" y="4002704"/>
            <a:ext cx="176002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tr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48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v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tex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386752"/>
            <a:ext cx="8175376" cy="17036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-46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f</a:t>
            </a:r>
            <a:r>
              <a:rPr sz="2800" spc="0" dirty="0" smtClean="0">
                <a:latin typeface="Arial"/>
                <a:cs typeface="Arial"/>
              </a:rPr>
              <a:t>ri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ge</a:t>
            </a:r>
            <a:r>
              <a:rPr sz="2800" spc="-52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v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tex</a:t>
            </a:r>
            <a:r>
              <a:rPr sz="2800" spc="-7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has</a:t>
            </a:r>
            <a:r>
              <a:rPr sz="2800" spc="-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mi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imum</a:t>
            </a:r>
            <a:r>
              <a:rPr sz="2800" spc="-6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wei</a:t>
            </a:r>
            <a:r>
              <a:rPr sz="2800" spc="9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ht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26"/>
              </a:spcBef>
            </a:pPr>
            <a:r>
              <a:rPr sz="2800" spc="0" dirty="0" smtClean="0">
                <a:latin typeface="Arial"/>
                <a:cs typeface="Arial"/>
              </a:rPr>
              <a:t>Step</a:t>
            </a:r>
            <a:r>
              <a:rPr sz="2800" spc="-5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4:</a:t>
            </a:r>
            <a:r>
              <a:rPr sz="2800" spc="-17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Add</a:t>
            </a:r>
            <a:r>
              <a:rPr sz="2800" spc="-2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4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ed</a:t>
            </a:r>
            <a:r>
              <a:rPr sz="2800" spc="-9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ge</a:t>
            </a:r>
            <a:r>
              <a:rPr sz="2800" spc="-5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-46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he</a:t>
            </a:r>
            <a:r>
              <a:rPr sz="2800" spc="-21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v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tex</a:t>
            </a:r>
            <a:r>
              <a:rPr sz="2800" spc="-7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to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ts val="3025"/>
              </a:lnSpc>
              <a:spcBef>
                <a:spcPts val="151"/>
              </a:spcBef>
            </a:pPr>
            <a:r>
              <a:rPr sz="2800" spc="0" dirty="0" smtClean="0">
                <a:latin typeface="Arial"/>
                <a:cs typeface="Arial"/>
              </a:rPr>
              <a:t>minimum</a:t>
            </a:r>
            <a:r>
              <a:rPr sz="2800" spc="-7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4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an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ing</a:t>
            </a:r>
            <a:r>
              <a:rPr sz="2800" spc="-10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tr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5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323"/>
              </a:spcBef>
            </a:pPr>
            <a:r>
              <a:rPr sz="2800" spc="0" dirty="0" smtClean="0">
                <a:latin typeface="Arial"/>
                <a:cs typeface="Arial"/>
              </a:rPr>
              <a:t>Step</a:t>
            </a:r>
            <a:r>
              <a:rPr sz="2800" spc="-4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5: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9" dirty="0" smtClean="0">
                <a:latin typeface="Arial"/>
                <a:cs typeface="Arial"/>
              </a:rPr>
              <a:t>X</a:t>
            </a:r>
            <a:r>
              <a:rPr sz="2800" spc="0" dirty="0" smtClean="0">
                <a:latin typeface="Arial"/>
                <a:cs typeface="Arial"/>
              </a:rPr>
              <a:t>IT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4721860" y="3210712"/>
            <a:ext cx="3126740" cy="24557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7469">
              <a:lnSpc>
                <a:spcPts val="1835"/>
              </a:lnSpc>
              <a:spcBef>
                <a:spcPts val="91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57200" y="941324"/>
            <a:ext cx="3276600" cy="214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97528" y="1210945"/>
            <a:ext cx="1352550" cy="11620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096000" y="1175258"/>
            <a:ext cx="1352550" cy="15679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3400" y="3613657"/>
            <a:ext cx="3124200" cy="232994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88967" y="3415029"/>
            <a:ext cx="725424" cy="0"/>
          </a:xfrm>
          <a:custGeom>
            <a:avLst/>
            <a:gdLst/>
            <a:ahLst/>
            <a:cxnLst/>
            <a:rect l="l" t="t" r="r" b="b"/>
            <a:pathLst>
              <a:path w="725424">
                <a:moveTo>
                  <a:pt x="0" y="0"/>
                </a:moveTo>
                <a:lnTo>
                  <a:pt x="725424" y="0"/>
                </a:lnTo>
              </a:path>
            </a:pathLst>
          </a:custGeom>
          <a:ln w="16509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21860" y="3304222"/>
            <a:ext cx="3126740" cy="2362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600450" y="250666"/>
            <a:ext cx="1669308" cy="8844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  <a:p>
            <a:pPr marL="660019" marR="61036">
              <a:lnSpc>
                <a:spcPct val="101725"/>
              </a:lnSpc>
              <a:spcBef>
                <a:spcPts val="1157"/>
              </a:spcBef>
            </a:pPr>
            <a:r>
              <a:rPr sz="1800" b="1" u="heavy" spc="0" dirty="0" smtClean="0">
                <a:latin typeface="Calibri"/>
                <a:cs typeface="Calibri"/>
              </a:rPr>
              <a:t>S</a:t>
            </a:r>
            <a:r>
              <a:rPr sz="1800" b="1" u="heavy" spc="-19" dirty="0" smtClean="0">
                <a:latin typeface="Calibri"/>
                <a:cs typeface="Calibri"/>
              </a:rPr>
              <a:t>t</a:t>
            </a:r>
            <a:r>
              <a:rPr sz="1800" b="1" u="heavy" spc="4" dirty="0" smtClean="0">
                <a:latin typeface="Calibri"/>
                <a:cs typeface="Calibri"/>
              </a:rPr>
              <a:t>ep</a:t>
            </a:r>
            <a:r>
              <a:rPr sz="1800" b="1" u="heavy" spc="0" dirty="0" smtClean="0">
                <a:latin typeface="Calibri"/>
                <a:cs typeface="Calibri"/>
              </a:rPr>
              <a:t>-01: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92373" y="250666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0053" y="881126"/>
            <a:ext cx="84802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-02: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77029" y="3198012"/>
            <a:ext cx="55374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baseline="3034" dirty="0" smtClean="0">
                <a:latin typeface="Calibri"/>
                <a:cs typeface="Calibri"/>
              </a:rPr>
              <a:t>S</a:t>
            </a:r>
            <a:r>
              <a:rPr sz="2700" b="1" spc="-25" baseline="3034" dirty="0" smtClean="0">
                <a:latin typeface="Calibri"/>
                <a:cs typeface="Calibri"/>
              </a:rPr>
              <a:t>t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9" baseline="3034" dirty="0" smtClean="0">
                <a:latin typeface="Calibri"/>
                <a:cs typeface="Calibri"/>
              </a:rPr>
              <a:t>p</a:t>
            </a:r>
            <a:r>
              <a:rPr sz="2700" b="1" spc="0" baseline="3034" dirty="0" smtClean="0">
                <a:latin typeface="Calibri"/>
                <a:cs typeface="Calibri"/>
              </a:rPr>
              <a:t>-0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83944" y="3319779"/>
            <a:ext cx="84797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-03: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533400" y="1817116"/>
            <a:ext cx="3124200" cy="20383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19600" y="1905000"/>
            <a:ext cx="3829050" cy="2038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600450" y="197326"/>
            <a:ext cx="1974082" cy="9199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r>
              <a:rPr sz="3200" spc="-2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  <a:p>
            <a:pPr marL="318477" marR="349258" algn="ctr">
              <a:lnSpc>
                <a:spcPct val="95825"/>
              </a:lnSpc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cont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..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540" y="1522984"/>
            <a:ext cx="8482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</a:t>
            </a:r>
            <a:r>
              <a:rPr sz="2700" b="1" u="heavy" spc="9" baseline="3034" dirty="0" smtClean="0">
                <a:latin typeface="Calibri"/>
                <a:cs typeface="Calibri"/>
              </a:rPr>
              <a:t>p</a:t>
            </a:r>
            <a:r>
              <a:rPr sz="2700" b="1" u="heavy" spc="0" baseline="3034" dirty="0" smtClean="0">
                <a:latin typeface="Calibri"/>
                <a:cs typeface="Calibri"/>
              </a:rPr>
              <a:t>-05: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79975" y="1522984"/>
            <a:ext cx="8482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</a:t>
            </a:r>
            <a:r>
              <a:rPr sz="2700" b="1" u="heavy" spc="9" baseline="3034" dirty="0" smtClean="0">
                <a:latin typeface="Calibri"/>
                <a:cs typeface="Calibri"/>
              </a:rPr>
              <a:t>p</a:t>
            </a:r>
            <a:r>
              <a:rPr sz="2700" b="1" u="heavy" spc="0" baseline="3034" dirty="0" smtClean="0">
                <a:latin typeface="Calibri"/>
                <a:cs typeface="Calibri"/>
              </a:rPr>
              <a:t>-06: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228600" y="838200"/>
            <a:ext cx="4963922" cy="30567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600450" y="403066"/>
            <a:ext cx="166930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92373" y="403066"/>
            <a:ext cx="31267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9312" y="3961693"/>
            <a:ext cx="313847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-50" dirty="0" smtClean="0">
                <a:latin typeface="Arial"/>
                <a:cs typeface="Arial"/>
              </a:rPr>
              <a:t>A</a:t>
            </a:r>
            <a:r>
              <a:rPr sz="1800" b="1" spc="0" dirty="0" smtClean="0">
                <a:latin typeface="Arial"/>
                <a:cs typeface="Arial"/>
              </a:rPr>
              <a:t>tta</a:t>
            </a:r>
            <a:r>
              <a:rPr sz="1800" b="1" spc="-9" dirty="0" smtClean="0">
                <a:latin typeface="Arial"/>
                <a:cs typeface="Arial"/>
              </a:rPr>
              <a:t>c</a:t>
            </a:r>
            <a:r>
              <a:rPr sz="1800" b="1" spc="0" dirty="0" smtClean="0">
                <a:latin typeface="Arial"/>
                <a:cs typeface="Arial"/>
              </a:rPr>
              <a:t>h</a:t>
            </a:r>
            <a:r>
              <a:rPr sz="1800" b="1" spc="5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t</a:t>
            </a:r>
            <a:r>
              <a:rPr sz="1800" b="1" spc="39" dirty="0" smtClean="0">
                <a:latin typeface="Arial"/>
                <a:cs typeface="Arial"/>
              </a:rPr>
              <a:t>w</a:t>
            </a:r>
            <a:r>
              <a:rPr sz="1800" b="1" spc="0" dirty="0" smtClean="0">
                <a:latin typeface="Arial"/>
                <a:cs typeface="Arial"/>
              </a:rPr>
              <a:t>o</a:t>
            </a:r>
            <a:r>
              <a:rPr sz="1800" b="1" spc="-39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labels to a </a:t>
            </a:r>
            <a:r>
              <a:rPr sz="1800" b="1" spc="-39" dirty="0" smtClean="0">
                <a:latin typeface="Arial"/>
                <a:cs typeface="Arial"/>
              </a:rPr>
              <a:t>v</a:t>
            </a:r>
            <a:r>
              <a:rPr sz="1800" b="1" spc="0" dirty="0" smtClean="0">
                <a:latin typeface="Arial"/>
                <a:cs typeface="Arial"/>
              </a:rPr>
              <a:t>e</a:t>
            </a:r>
            <a:r>
              <a:rPr sz="1800" b="1" spc="-9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tex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56512" y="4236020"/>
            <a:ext cx="139852" cy="5285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2974" y="4236020"/>
            <a:ext cx="3879596" cy="5285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the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me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f the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tree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vert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the </a:t>
            </a:r>
            <a:r>
              <a:rPr sz="1800" spc="-34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-9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5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corres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ng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3930" y="5100375"/>
            <a:ext cx="284769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s</a:t>
            </a:r>
            <a:r>
              <a:rPr sz="1800" b="1" spc="-9" dirty="0" smtClean="0">
                <a:latin typeface="Arial"/>
                <a:cs typeface="Arial"/>
              </a:rPr>
              <a:t>e</a:t>
            </a:r>
            <a:r>
              <a:rPr sz="1800" b="1" spc="0" dirty="0" smtClean="0">
                <a:latin typeface="Arial"/>
                <a:cs typeface="Arial"/>
              </a:rPr>
              <a:t>le</a:t>
            </a:r>
            <a:r>
              <a:rPr sz="1800" b="1" spc="-4" dirty="0" smtClean="0">
                <a:latin typeface="Arial"/>
                <a:cs typeface="Arial"/>
              </a:rPr>
              <a:t>c</a:t>
            </a:r>
            <a:r>
              <a:rPr sz="1800" b="1" spc="0" dirty="0" smtClean="0">
                <a:latin typeface="Arial"/>
                <a:cs typeface="Arial"/>
              </a:rPr>
              <a:t>t</a:t>
            </a:r>
            <a:r>
              <a:rPr sz="1800" b="1" spc="1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a </a:t>
            </a:r>
            <a:r>
              <a:rPr sz="1800" b="1" spc="-4" dirty="0" smtClean="0">
                <a:latin typeface="Arial"/>
                <a:cs typeface="Arial"/>
              </a:rPr>
              <a:t>a</a:t>
            </a:r>
            <a:r>
              <a:rPr sz="1800" b="1" spc="0" dirty="0" smtClean="0">
                <a:latin typeface="Arial"/>
                <a:cs typeface="Arial"/>
              </a:rPr>
              <a:t>s </a:t>
            </a:r>
            <a:r>
              <a:rPr sz="1800" b="1" spc="-4" dirty="0" smtClean="0">
                <a:latin typeface="Arial"/>
                <a:cs typeface="Arial"/>
              </a:rPr>
              <a:t>s</a:t>
            </a:r>
            <a:r>
              <a:rPr sz="1800" b="1" spc="0" dirty="0" smtClean="0">
                <a:latin typeface="Arial"/>
                <a:cs typeface="Arial"/>
              </a:rPr>
              <a:t>ta</a:t>
            </a:r>
            <a:r>
              <a:rPr sz="1800" b="1" spc="-9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ti</a:t>
            </a:r>
            <a:r>
              <a:rPr sz="1800" b="1" spc="4" dirty="0" smtClean="0">
                <a:latin typeface="Arial"/>
                <a:cs typeface="Arial"/>
              </a:rPr>
              <a:t>n</a:t>
            </a:r>
            <a:r>
              <a:rPr sz="1800" b="1" spc="0" dirty="0" smtClean="0">
                <a:latin typeface="Arial"/>
                <a:cs typeface="Arial"/>
              </a:rPr>
              <a:t>g</a:t>
            </a:r>
            <a:r>
              <a:rPr sz="1800" b="1" spc="4" dirty="0" smtClean="0">
                <a:latin typeface="Arial"/>
                <a:cs typeface="Arial"/>
              </a:rPr>
              <a:t> </a:t>
            </a:r>
            <a:r>
              <a:rPr sz="1800" b="1" spc="-39" dirty="0" smtClean="0">
                <a:latin typeface="Arial"/>
                <a:cs typeface="Arial"/>
              </a:rPr>
              <a:t>v</a:t>
            </a:r>
            <a:r>
              <a:rPr sz="1800" b="1" spc="0" dirty="0" smtClean="0">
                <a:latin typeface="Arial"/>
                <a:cs typeface="Arial"/>
              </a:rPr>
              <a:t>e</a:t>
            </a:r>
            <a:r>
              <a:rPr sz="1800" b="1" spc="-9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tex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444" y="5786505"/>
            <a:ext cx="6188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(-,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-)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7794" y="6060825"/>
            <a:ext cx="719886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b(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3)</a:t>
            </a:r>
            <a:endParaRPr sz="1800">
              <a:latin typeface="Arial"/>
              <a:cs typeface="Arial"/>
            </a:endParaRPr>
          </a:p>
          <a:p>
            <a:pPr marL="12700" marR="34289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c(-, ∞)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304800" y="685800"/>
            <a:ext cx="8610600" cy="5791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532423" y="744358"/>
            <a:ext cx="4246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solidFill>
                  <a:srgbClr val="777579"/>
                </a:solidFill>
                <a:latin typeface="Times New Roman"/>
                <a:cs typeface="Times New Roman"/>
              </a:rPr>
              <a:t>(</a:t>
            </a:r>
            <a:r>
              <a:rPr sz="2400" spc="0" dirty="0" smtClean="0">
                <a:solidFill>
                  <a:srgbClr val="4B4B54"/>
                </a:solidFill>
                <a:latin typeface="Times New Roman"/>
                <a:cs typeface="Times New Roman"/>
              </a:rPr>
              <a:t>b</a:t>
            </a:r>
            <a:r>
              <a:rPr sz="2400" spc="0" dirty="0" smtClean="0">
                <a:solidFill>
                  <a:srgbClr val="858789"/>
                </a:solidFill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40357" y="744358"/>
            <a:ext cx="4246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B4B54"/>
                </a:solidFill>
                <a:latin typeface="Times New Roman"/>
                <a:cs typeface="Times New Roman"/>
              </a:rPr>
              <a:t>d</a:t>
            </a:r>
            <a:r>
              <a:rPr sz="24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(c</a:t>
            </a:r>
            <a:r>
              <a:rPr sz="2400" spc="0" dirty="0" smtClean="0">
                <a:solidFill>
                  <a:srgbClr val="858789"/>
                </a:solidFill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97557" y="744358"/>
            <a:ext cx="2640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6</a:t>
            </a:r>
            <a:r>
              <a:rPr sz="2400" spc="0" dirty="0" smtClean="0">
                <a:solidFill>
                  <a:srgbClr val="777579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14080" y="744358"/>
            <a:ext cx="41180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777579"/>
                </a:solidFill>
                <a:latin typeface="Times New Roman"/>
                <a:cs typeface="Times New Roman"/>
              </a:rPr>
              <a:t>e(a,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71280" y="744358"/>
            <a:ext cx="2640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6)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87803" y="744358"/>
            <a:ext cx="7037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300" spc="0" dirty="0" smtClean="0">
                <a:solidFill>
                  <a:srgbClr val="1A171C"/>
                </a:solidFill>
                <a:latin typeface="Arial"/>
                <a:cs typeface="Arial"/>
              </a:rPr>
              <a:t>f</a:t>
            </a:r>
            <a:r>
              <a:rPr sz="2300" spc="0" dirty="0" smtClean="0">
                <a:solidFill>
                  <a:srgbClr val="646267"/>
                </a:solidFill>
                <a:latin typeface="Arial"/>
                <a:cs typeface="Arial"/>
              </a:rPr>
              <a:t>(</a:t>
            </a:r>
            <a:r>
              <a:rPr sz="2300" spc="0" dirty="0" smtClean="0">
                <a:solidFill>
                  <a:srgbClr val="1A171C"/>
                </a:solidFill>
                <a:latin typeface="Arial"/>
                <a:cs typeface="Arial"/>
              </a:rPr>
              <a:t>b</a:t>
            </a:r>
            <a:r>
              <a:rPr sz="2300" spc="0" dirty="0" smtClean="0">
                <a:solidFill>
                  <a:srgbClr val="646267"/>
                </a:solidFill>
                <a:latin typeface="Arial"/>
                <a:cs typeface="Arial"/>
              </a:rPr>
              <a:t>,</a:t>
            </a:r>
            <a:r>
              <a:rPr sz="2300" spc="376" dirty="0" smtClean="0">
                <a:solidFill>
                  <a:srgbClr val="646267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1A171C"/>
                </a:solidFill>
                <a:latin typeface="Times New Roman"/>
                <a:cs typeface="Times New Roman"/>
              </a:rPr>
              <a:t>4</a:t>
            </a:r>
            <a:r>
              <a:rPr sz="24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9623" y="752930"/>
            <a:ext cx="276958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solidFill>
                  <a:srgbClr val="646267"/>
                </a:solidFill>
                <a:latin typeface="Arial"/>
                <a:cs typeface="Arial"/>
              </a:rPr>
              <a:t>1</a:t>
            </a:r>
            <a:r>
              <a:rPr sz="2300" spc="0" dirty="0" smtClean="0">
                <a:solidFill>
                  <a:srgbClr val="777579"/>
                </a:solidFill>
                <a:latin typeface="Arial"/>
                <a:cs typeface="Arial"/>
              </a:rPr>
              <a:t>)</a:t>
            </a:r>
            <a:endParaRPr sz="23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3629" y="3697151"/>
            <a:ext cx="346976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f</a:t>
            </a:r>
            <a:r>
              <a:rPr sz="2500" spc="0" dirty="0" smtClean="0">
                <a:solidFill>
                  <a:srgbClr val="777579"/>
                </a:solidFill>
                <a:latin typeface="Times New Roman"/>
                <a:cs typeface="Times New Roman"/>
              </a:rPr>
              <a:t>(</a:t>
            </a:r>
            <a:r>
              <a:rPr sz="2500" spc="0" dirty="0" smtClean="0">
                <a:solidFill>
                  <a:srgbClr val="4B4B54"/>
                </a:solidFill>
                <a:latin typeface="Times New Roman"/>
                <a:cs typeface="Times New Roman"/>
              </a:rPr>
              <a:t>b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63245" y="3697151"/>
            <a:ext cx="268740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4</a:t>
            </a:r>
            <a:r>
              <a:rPr sz="2500" spc="0" dirty="0" smtClean="0">
                <a:solidFill>
                  <a:srgbClr val="777579"/>
                </a:solidFill>
                <a:latin typeface="Times New Roman"/>
                <a:cs typeface="Times New Roman"/>
              </a:rPr>
              <a:t>)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71180" y="3697151"/>
            <a:ext cx="268740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5</a:t>
            </a:r>
            <a:r>
              <a:rPr sz="2500" spc="0" dirty="0" smtClean="0">
                <a:solidFill>
                  <a:srgbClr val="777579"/>
                </a:solidFill>
                <a:latin typeface="Times New Roman"/>
                <a:cs typeface="Times New Roman"/>
              </a:rPr>
              <a:t>)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18527" y="3697151"/>
            <a:ext cx="268740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solidFill>
                  <a:srgbClr val="1A171C"/>
                </a:solidFill>
                <a:latin typeface="Times New Roman"/>
                <a:cs typeface="Times New Roman"/>
              </a:rPr>
              <a:t>2</a:t>
            </a:r>
            <a:r>
              <a:rPr sz="2500" spc="0" dirty="0" smtClean="0">
                <a:solidFill>
                  <a:srgbClr val="646267"/>
                </a:solidFill>
                <a:latin typeface="Times New Roman"/>
                <a:cs typeface="Times New Roman"/>
              </a:rPr>
              <a:t>)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40357" y="3705651"/>
            <a:ext cx="40118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B4B54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777579"/>
                </a:solidFill>
                <a:latin typeface="Arial"/>
                <a:cs typeface="Arial"/>
              </a:rPr>
              <a:t>(</a:t>
            </a:r>
            <a:r>
              <a:rPr sz="2400" spc="0" dirty="0" smtClean="0">
                <a:solidFill>
                  <a:srgbClr val="646267"/>
                </a:solidFill>
                <a:latin typeface="Arial"/>
                <a:cs typeface="Arial"/>
              </a:rPr>
              <a:t>f</a:t>
            </a:r>
            <a:r>
              <a:rPr sz="2400" spc="0" dirty="0" smtClean="0">
                <a:solidFill>
                  <a:srgbClr val="858789"/>
                </a:solidFill>
                <a:latin typeface="Arial"/>
                <a:cs typeface="Arial"/>
              </a:rPr>
              <a:t>,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96496" y="3715942"/>
            <a:ext cx="341880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solidFill>
                  <a:srgbClr val="2A2A31"/>
                </a:solidFill>
                <a:latin typeface="Arial"/>
                <a:cs typeface="Arial"/>
              </a:rPr>
              <a:t>e</a:t>
            </a:r>
            <a:r>
              <a:rPr sz="2300" spc="0" dirty="0" smtClean="0">
                <a:solidFill>
                  <a:srgbClr val="777579"/>
                </a:solidFill>
                <a:latin typeface="Arial"/>
                <a:cs typeface="Arial"/>
              </a:rPr>
              <a:t>(</a:t>
            </a:r>
            <a:r>
              <a:rPr sz="2300" spc="0" dirty="0" smtClean="0">
                <a:solidFill>
                  <a:srgbClr val="1A171C"/>
                </a:solidFill>
                <a:latin typeface="Arial"/>
                <a:cs typeface="Arial"/>
              </a:rPr>
              <a:t>f</a:t>
            </a:r>
            <a:endParaRPr sz="23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381000" y="1066800"/>
            <a:ext cx="7391400" cy="4724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143000" y="1371600"/>
            <a:ext cx="6789928" cy="2966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480054" y="633720"/>
            <a:ext cx="1874634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Examp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86018" y="633720"/>
            <a:ext cx="34839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3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 txBox="1"/>
          <p:nvPr/>
        </p:nvSpPr>
        <p:spPr>
          <a:xfrm>
            <a:off x="3225546" y="633720"/>
            <a:ext cx="1645424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Pseudo</a:t>
            </a:r>
            <a:endParaRPr sz="3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02758" y="633720"/>
            <a:ext cx="1085896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code</a:t>
            </a:r>
            <a:endParaRPr sz="3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3540" y="1546066"/>
            <a:ext cx="1161900" cy="4454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504"/>
              </a:lnSpc>
              <a:spcBef>
                <a:spcPts val="175"/>
              </a:spcBef>
            </a:pPr>
            <a:r>
              <a:rPr sz="4800" spc="0" baseline="1811" dirty="0" smtClean="0">
                <a:latin typeface="Arial"/>
                <a:cs typeface="Arial"/>
              </a:rPr>
              <a:t>T</a:t>
            </a:r>
            <a:r>
              <a:rPr sz="4800" spc="-54" baseline="1811" dirty="0" smtClean="0">
                <a:latin typeface="Arial"/>
                <a:cs typeface="Arial"/>
              </a:rPr>
              <a:t> </a:t>
            </a:r>
            <a:r>
              <a:rPr sz="4800" spc="0" baseline="1811" dirty="0" smtClean="0">
                <a:latin typeface="Arial"/>
                <a:cs typeface="Arial"/>
              </a:rPr>
              <a:t>= </a:t>
            </a:r>
            <a:r>
              <a:rPr sz="3200" spc="4" dirty="0" smtClean="0">
                <a:latin typeface="Cambria Math"/>
                <a:cs typeface="Cambria Math"/>
              </a:rPr>
              <a:t>∅</a:t>
            </a:r>
            <a:r>
              <a:rPr sz="4800" spc="0" baseline="1811" dirty="0" smtClean="0">
                <a:latin typeface="Arial"/>
                <a:cs typeface="Arial"/>
              </a:rPr>
              <a:t>;</a:t>
            </a:r>
            <a:endParaRPr sz="3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3540" y="2033880"/>
            <a:ext cx="1022434" cy="14079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1713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U = {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while</a:t>
            </a:r>
            <a:endParaRPr sz="3200">
              <a:latin typeface="Arial"/>
              <a:cs typeface="Arial"/>
            </a:endParaRPr>
          </a:p>
          <a:p>
            <a:pPr marL="463803" marR="55199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let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75831" y="2033880"/>
            <a:ext cx="1574091" cy="14079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223" marR="61036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1 };</a:t>
            </a:r>
            <a:endParaRPr sz="3200">
              <a:latin typeface="Arial"/>
              <a:cs typeface="Arial"/>
            </a:endParaRPr>
          </a:p>
          <a:p>
            <a:pPr marL="58430" marR="61036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(U ≠ V)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(u,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v) </a:t>
            </a:r>
            <a:r>
              <a:rPr sz="3200" spc="-14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76607" y="3009487"/>
            <a:ext cx="191426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he l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west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15931" y="3009487"/>
            <a:ext cx="83270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cost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72472" y="3009487"/>
            <a:ext cx="99017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ge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88114" y="3009487"/>
            <a:ext cx="94582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such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58590" y="3009487"/>
            <a:ext cx="76353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3540" y="3497167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u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1868" y="3497167"/>
            <a:ext cx="1507377" cy="9333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5595"/>
              </a:lnSpc>
              <a:spcBef>
                <a:spcPts val="279"/>
              </a:spcBef>
            </a:pPr>
            <a:r>
              <a:rPr sz="4800" spc="0" baseline="6720" dirty="0" smtClean="0">
                <a:latin typeface="Cambria Math"/>
                <a:cs typeface="Cambria Math"/>
              </a:rPr>
              <a:t>∈</a:t>
            </a:r>
            <a:r>
              <a:rPr sz="4800" spc="179" baseline="6720" dirty="0" smtClean="0">
                <a:latin typeface="Cambria Math"/>
                <a:cs typeface="Cambria Math"/>
              </a:rPr>
              <a:t> </a:t>
            </a:r>
            <a:r>
              <a:rPr sz="4800" spc="0" baseline="32611" dirty="0" smtClean="0">
                <a:latin typeface="Arial"/>
                <a:cs typeface="Arial"/>
              </a:rPr>
              <a:t>U a</a:t>
            </a:r>
            <a:r>
              <a:rPr sz="4800" spc="-9" baseline="32611" dirty="0" smtClean="0">
                <a:latin typeface="Arial"/>
                <a:cs typeface="Arial"/>
              </a:rPr>
              <a:t>n</a:t>
            </a:r>
            <a:r>
              <a:rPr sz="4800" spc="0" baseline="32611" dirty="0" smtClean="0">
                <a:latin typeface="Arial"/>
                <a:cs typeface="Arial"/>
              </a:rPr>
              <a:t>d</a:t>
            </a:r>
            <a:endParaRPr sz="3200">
              <a:latin typeface="Arial"/>
              <a:cs typeface="Arial"/>
            </a:endParaRPr>
          </a:p>
          <a:p>
            <a:pPr marL="73653" marR="17924" algn="ctr">
              <a:lnSpc>
                <a:spcPts val="1755"/>
              </a:lnSpc>
            </a:pPr>
            <a:r>
              <a:rPr sz="4800" spc="0" baseline="8152" dirty="0" smtClean="0">
                <a:latin typeface="Arial"/>
                <a:cs typeface="Arial"/>
              </a:rPr>
              <a:t>T</a:t>
            </a:r>
            <a:r>
              <a:rPr sz="4800" spc="-54" baseline="8152" dirty="0" smtClean="0">
                <a:latin typeface="Arial"/>
                <a:cs typeface="Arial"/>
              </a:rPr>
              <a:t> </a:t>
            </a:r>
            <a:r>
              <a:rPr sz="4800" spc="0" baseline="8152" dirty="0" smtClean="0">
                <a:latin typeface="Arial"/>
                <a:cs typeface="Arial"/>
              </a:rPr>
              <a:t>=</a:t>
            </a:r>
            <a:r>
              <a:rPr sz="4800" spc="-59" baseline="8152" dirty="0" smtClean="0">
                <a:latin typeface="Arial"/>
                <a:cs typeface="Arial"/>
              </a:rPr>
              <a:t> </a:t>
            </a:r>
            <a:r>
              <a:rPr sz="4800" spc="0" baseline="8152" dirty="0" smtClean="0">
                <a:latin typeface="Arial"/>
                <a:cs typeface="Arial"/>
              </a:rPr>
              <a:t>T</a:t>
            </a:r>
            <a:r>
              <a:rPr sz="4800" spc="-59" baseline="8152" dirty="0" smtClean="0">
                <a:latin typeface="Arial"/>
                <a:cs typeface="Arial"/>
              </a:rPr>
              <a:t> </a:t>
            </a:r>
            <a:r>
              <a:rPr sz="4800" spc="0" baseline="1680" dirty="0" smtClean="0">
                <a:latin typeface="Cambria Math"/>
                <a:cs typeface="Cambria Math"/>
              </a:rPr>
              <a:t>∪</a:t>
            </a:r>
            <a:endParaRPr sz="32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65934" y="3497167"/>
            <a:ext cx="697205" cy="9202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2229" marR="21539">
              <a:lnSpc>
                <a:spcPts val="5545"/>
              </a:lnSpc>
              <a:spcBef>
                <a:spcPts val="277"/>
              </a:spcBef>
            </a:pPr>
            <a:r>
              <a:rPr sz="4800" spc="0" baseline="31705" dirty="0" smtClean="0">
                <a:latin typeface="Arial"/>
                <a:cs typeface="Arial"/>
              </a:rPr>
              <a:t>v</a:t>
            </a:r>
            <a:r>
              <a:rPr sz="4800" spc="-14" baseline="31705" dirty="0" smtClean="0">
                <a:latin typeface="Arial"/>
                <a:cs typeface="Arial"/>
              </a:rPr>
              <a:t> </a:t>
            </a:r>
            <a:r>
              <a:rPr sz="4800" spc="0" baseline="6533" dirty="0" smtClean="0">
                <a:latin typeface="Cambria Math"/>
                <a:cs typeface="Cambria Math"/>
              </a:rPr>
              <a:t>∈</a:t>
            </a:r>
            <a:endParaRPr sz="3200">
              <a:latin typeface="Cambria Math"/>
              <a:cs typeface="Cambria Math"/>
            </a:endParaRPr>
          </a:p>
          <a:p>
            <a:pPr marL="12700">
              <a:lnSpc>
                <a:spcPts val="1670"/>
              </a:lnSpc>
            </a:pPr>
            <a:r>
              <a:rPr sz="4800" spc="0" baseline="6341" dirty="0" smtClean="0">
                <a:latin typeface="Arial"/>
                <a:cs typeface="Arial"/>
              </a:rPr>
              <a:t>{(u,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66974" y="3497167"/>
            <a:ext cx="606365" cy="9202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V -</a:t>
            </a:r>
            <a:endParaRPr sz="3200">
              <a:latin typeface="Arial"/>
              <a:cs typeface="Arial"/>
            </a:endParaRPr>
          </a:p>
          <a:p>
            <a:pPr marL="33921" marR="23846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v)}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98291" y="3497167"/>
            <a:ext cx="49403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4" dirty="0" smtClean="0">
                <a:latin typeface="Arial"/>
                <a:cs typeface="Arial"/>
              </a:rPr>
              <a:t>U;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4644" y="4472781"/>
            <a:ext cx="113707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U =</a:t>
            </a:r>
            <a:r>
              <a:rPr sz="3200" spc="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U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97710" y="4472781"/>
            <a:ext cx="953818" cy="4454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504"/>
              </a:lnSpc>
              <a:spcBef>
                <a:spcPts val="175"/>
              </a:spcBef>
            </a:pPr>
            <a:r>
              <a:rPr sz="3200" spc="0" dirty="0" smtClean="0">
                <a:latin typeface="Cambria Math"/>
                <a:cs typeface="Cambria Math"/>
              </a:rPr>
              <a:t>∪</a:t>
            </a:r>
            <a:r>
              <a:rPr sz="3200" spc="184" dirty="0" smtClean="0">
                <a:latin typeface="Cambria Math"/>
                <a:cs typeface="Cambria Math"/>
              </a:rPr>
              <a:t> </a:t>
            </a:r>
            <a:r>
              <a:rPr sz="4800" spc="0" baseline="1811" dirty="0" smtClean="0">
                <a:latin typeface="Arial"/>
                <a:cs typeface="Arial"/>
              </a:rPr>
              <a:t>{v}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2362581" y="364966"/>
            <a:ext cx="448185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KR</a:t>
            </a:r>
            <a:r>
              <a:rPr sz="3200" spc="9" dirty="0" smtClean="0">
                <a:solidFill>
                  <a:srgbClr val="C0000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SKAL</a:t>
            </a:r>
            <a:r>
              <a:rPr sz="3200" spc="-29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ALG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RITHM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1078299"/>
            <a:ext cx="1169680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b="1" u="heavy" spc="0" dirty="0" smtClean="0">
                <a:latin typeface="Arial"/>
                <a:cs typeface="Arial"/>
              </a:rPr>
              <a:t>Ste</a:t>
            </a:r>
            <a:r>
              <a:rPr sz="2200" b="1" u="heavy" spc="9" dirty="0" smtClean="0">
                <a:latin typeface="Arial"/>
                <a:cs typeface="Arial"/>
              </a:rPr>
              <a:t>p</a:t>
            </a:r>
            <a:r>
              <a:rPr sz="2200" b="1" u="heavy" spc="0" dirty="0" smtClean="0">
                <a:latin typeface="Arial"/>
                <a:cs typeface="Arial"/>
              </a:rPr>
              <a:t>-</a:t>
            </a:r>
            <a:r>
              <a:rPr sz="2200" b="1" u="heavy" spc="4" dirty="0" smtClean="0">
                <a:latin typeface="Arial"/>
                <a:cs typeface="Arial"/>
              </a:rPr>
              <a:t>01: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1748859"/>
            <a:ext cx="613982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Sort</a:t>
            </a:r>
            <a:r>
              <a:rPr sz="2200" spc="-4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ll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2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ges</a:t>
            </a:r>
            <a:r>
              <a:rPr sz="2200" spc="-4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fr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m</a:t>
            </a:r>
            <a:r>
              <a:rPr sz="2200" spc="-2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w</a:t>
            </a:r>
            <a:r>
              <a:rPr sz="2200" spc="-3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wei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ht</a:t>
            </a:r>
            <a:r>
              <a:rPr sz="2200" spc="-63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o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-4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we</a:t>
            </a:r>
            <a:r>
              <a:rPr sz="2200" spc="9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gh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2419800"/>
            <a:ext cx="1169680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b="1" u="heavy" spc="0" dirty="0" smtClean="0">
                <a:latin typeface="Arial"/>
                <a:cs typeface="Arial"/>
              </a:rPr>
              <a:t>Ste</a:t>
            </a:r>
            <a:r>
              <a:rPr sz="2200" b="1" u="heavy" spc="9" dirty="0" smtClean="0">
                <a:latin typeface="Arial"/>
                <a:cs typeface="Arial"/>
              </a:rPr>
              <a:t>p</a:t>
            </a:r>
            <a:r>
              <a:rPr sz="2200" b="1" u="heavy" spc="0" dirty="0" smtClean="0">
                <a:latin typeface="Arial"/>
                <a:cs typeface="Arial"/>
              </a:rPr>
              <a:t>-</a:t>
            </a:r>
            <a:r>
              <a:rPr sz="2200" b="1" u="heavy" spc="4" dirty="0" smtClean="0">
                <a:latin typeface="Arial"/>
                <a:cs typeface="Arial"/>
              </a:rPr>
              <a:t>02: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090360"/>
            <a:ext cx="7813765" cy="11762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9717">
              <a:lnSpc>
                <a:spcPts val="2110"/>
              </a:lnSpc>
              <a:spcBef>
                <a:spcPts val="295"/>
              </a:spcBef>
            </a:pPr>
            <a:r>
              <a:rPr sz="2200" spc="-23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k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4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dge</a:t>
            </a:r>
            <a:r>
              <a:rPr sz="2200" spc="-2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with</a:t>
            </a:r>
            <a:r>
              <a:rPr sz="2200" spc="-3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2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we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5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we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ght</a:t>
            </a:r>
            <a:r>
              <a:rPr sz="2200" spc="-6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-36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se</a:t>
            </a:r>
            <a:r>
              <a:rPr sz="2200" spc="-2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it to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nn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ct</a:t>
            </a:r>
            <a:r>
              <a:rPr sz="2200" spc="-7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 verti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es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gr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ph.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465"/>
              </a:lnSpc>
              <a:spcBef>
                <a:spcPts val="172"/>
              </a:spcBef>
            </a:pPr>
            <a:r>
              <a:rPr sz="3300" spc="0" baseline="-2635" dirty="0" smtClean="0">
                <a:latin typeface="Arial"/>
                <a:cs typeface="Arial"/>
              </a:rPr>
              <a:t>If ad</a:t>
            </a:r>
            <a:r>
              <a:rPr sz="3300" spc="4" baseline="-2635" dirty="0" smtClean="0">
                <a:latin typeface="Arial"/>
                <a:cs typeface="Arial"/>
              </a:rPr>
              <a:t>d</a:t>
            </a:r>
            <a:r>
              <a:rPr sz="3300" spc="0" baseline="-2635" dirty="0" smtClean="0">
                <a:latin typeface="Arial"/>
                <a:cs typeface="Arial"/>
              </a:rPr>
              <a:t>ing</a:t>
            </a:r>
            <a:r>
              <a:rPr sz="3300" spc="-61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an</a:t>
            </a:r>
            <a:r>
              <a:rPr sz="3300" spc="-24" baseline="-2635" dirty="0" smtClean="0">
                <a:latin typeface="Arial"/>
                <a:cs typeface="Arial"/>
              </a:rPr>
              <a:t> </a:t>
            </a:r>
            <a:r>
              <a:rPr sz="3300" spc="4" baseline="-2635" dirty="0" smtClean="0">
                <a:latin typeface="Arial"/>
                <a:cs typeface="Arial"/>
              </a:rPr>
              <a:t>e</a:t>
            </a:r>
            <a:r>
              <a:rPr sz="3300" spc="0" baseline="-2635" dirty="0" smtClean="0">
                <a:latin typeface="Arial"/>
                <a:cs typeface="Arial"/>
              </a:rPr>
              <a:t>dge</a:t>
            </a:r>
            <a:r>
              <a:rPr sz="3300" spc="-33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cre</a:t>
            </a:r>
            <a:r>
              <a:rPr sz="3300" spc="4" baseline="-2635" dirty="0" smtClean="0">
                <a:latin typeface="Arial"/>
                <a:cs typeface="Arial"/>
              </a:rPr>
              <a:t>a</a:t>
            </a:r>
            <a:r>
              <a:rPr sz="3300" spc="0" baseline="-2635" dirty="0" smtClean="0">
                <a:latin typeface="Arial"/>
                <a:cs typeface="Arial"/>
              </a:rPr>
              <a:t>tes</a:t>
            </a:r>
            <a:r>
              <a:rPr sz="3300" spc="-37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a</a:t>
            </a:r>
            <a:r>
              <a:rPr sz="3300" spc="-12" baseline="-2635" dirty="0" smtClean="0">
                <a:latin typeface="Arial"/>
                <a:cs typeface="Arial"/>
              </a:rPr>
              <a:t> </a:t>
            </a:r>
            <a:r>
              <a:rPr sz="3300" spc="4" baseline="-2635" dirty="0" smtClean="0">
                <a:latin typeface="Arial"/>
                <a:cs typeface="Arial"/>
              </a:rPr>
              <a:t>c</a:t>
            </a:r>
            <a:r>
              <a:rPr sz="3300" spc="-4" baseline="-2635" dirty="0" smtClean="0">
                <a:latin typeface="Arial"/>
                <a:cs typeface="Arial"/>
              </a:rPr>
              <a:t>y</a:t>
            </a:r>
            <a:r>
              <a:rPr sz="3300" spc="0" baseline="-2635" dirty="0" smtClean="0">
                <a:latin typeface="Arial"/>
                <a:cs typeface="Arial"/>
              </a:rPr>
              <a:t>c</a:t>
            </a:r>
            <a:r>
              <a:rPr sz="3300" spc="4" baseline="-2635" dirty="0" smtClean="0">
                <a:latin typeface="Arial"/>
                <a:cs typeface="Arial"/>
              </a:rPr>
              <a:t>l</a:t>
            </a:r>
            <a:r>
              <a:rPr sz="3300" spc="0" baseline="-2635" dirty="0" smtClean="0">
                <a:latin typeface="Arial"/>
                <a:cs typeface="Arial"/>
              </a:rPr>
              <a:t>e,</a:t>
            </a:r>
            <a:r>
              <a:rPr sz="3300" spc="-37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th</a:t>
            </a:r>
            <a:r>
              <a:rPr sz="3300" spc="4" baseline="-2635" dirty="0" smtClean="0">
                <a:latin typeface="Arial"/>
                <a:cs typeface="Arial"/>
              </a:rPr>
              <a:t>e</a:t>
            </a:r>
            <a:r>
              <a:rPr sz="3300" spc="0" baseline="-2635" dirty="0" smtClean="0">
                <a:latin typeface="Arial"/>
                <a:cs typeface="Arial"/>
              </a:rPr>
              <a:t>n</a:t>
            </a:r>
            <a:r>
              <a:rPr sz="3300" spc="-42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re</a:t>
            </a:r>
            <a:r>
              <a:rPr sz="3300" spc="4" baseline="-2635" dirty="0" smtClean="0">
                <a:latin typeface="Arial"/>
                <a:cs typeface="Arial"/>
              </a:rPr>
              <a:t>j</a:t>
            </a:r>
            <a:r>
              <a:rPr sz="3300" spc="0" baseline="-2635" dirty="0" smtClean="0">
                <a:latin typeface="Arial"/>
                <a:cs typeface="Arial"/>
              </a:rPr>
              <a:t>ect</a:t>
            </a:r>
            <a:r>
              <a:rPr sz="3300" spc="-19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that</a:t>
            </a:r>
            <a:r>
              <a:rPr sz="3300" spc="4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edge</a:t>
            </a:r>
            <a:r>
              <a:rPr sz="3300" spc="-33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and</a:t>
            </a:r>
            <a:r>
              <a:rPr sz="3300" spc="-36" baseline="-2635" dirty="0" smtClean="0">
                <a:latin typeface="Arial"/>
                <a:cs typeface="Arial"/>
              </a:rPr>
              <a:t> </a:t>
            </a:r>
            <a:r>
              <a:rPr sz="3300" spc="4" baseline="-2635" dirty="0" smtClean="0">
                <a:latin typeface="Arial"/>
                <a:cs typeface="Arial"/>
              </a:rPr>
              <a:t>g</a:t>
            </a:r>
            <a:r>
              <a:rPr sz="3300" spc="0" baseline="-2635" dirty="0" smtClean="0">
                <a:latin typeface="Arial"/>
                <a:cs typeface="Arial"/>
              </a:rPr>
              <a:t>o</a:t>
            </a:r>
            <a:endParaRPr sz="2200">
              <a:latin typeface="Arial"/>
              <a:cs typeface="Arial"/>
            </a:endParaRPr>
          </a:p>
          <a:p>
            <a:pPr marL="12700" marR="48192">
              <a:lnSpc>
                <a:spcPts val="2180"/>
              </a:lnSpc>
            </a:pPr>
            <a:r>
              <a:rPr sz="3300" spc="0" baseline="1317" dirty="0" smtClean="0">
                <a:latin typeface="Arial"/>
                <a:cs typeface="Arial"/>
              </a:rPr>
              <a:t>for</a:t>
            </a:r>
            <a:r>
              <a:rPr sz="3300" spc="-5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the</a:t>
            </a:r>
            <a:r>
              <a:rPr sz="3300" spc="-30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n</a:t>
            </a:r>
            <a:r>
              <a:rPr sz="3300" spc="4" baseline="1317" dirty="0" smtClean="0">
                <a:latin typeface="Arial"/>
                <a:cs typeface="Arial"/>
              </a:rPr>
              <a:t>e</a:t>
            </a:r>
            <a:r>
              <a:rPr sz="3300" spc="0" baseline="1317" dirty="0" smtClean="0">
                <a:latin typeface="Arial"/>
                <a:cs typeface="Arial"/>
              </a:rPr>
              <a:t>xt</a:t>
            </a:r>
            <a:r>
              <a:rPr sz="3300" spc="-31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l</a:t>
            </a:r>
            <a:r>
              <a:rPr sz="3300" spc="4" baseline="1317" dirty="0" smtClean="0">
                <a:latin typeface="Arial"/>
                <a:cs typeface="Arial"/>
              </a:rPr>
              <a:t>e</a:t>
            </a:r>
            <a:r>
              <a:rPr sz="3300" spc="0" baseline="1317" dirty="0" smtClean="0">
                <a:latin typeface="Arial"/>
                <a:cs typeface="Arial"/>
              </a:rPr>
              <a:t>a</a:t>
            </a:r>
            <a:r>
              <a:rPr sz="3300" spc="4" baseline="1317" dirty="0" smtClean="0">
                <a:latin typeface="Arial"/>
                <a:cs typeface="Arial"/>
              </a:rPr>
              <a:t>s</a:t>
            </a:r>
            <a:r>
              <a:rPr sz="3300" spc="0" baseline="1317" dirty="0" smtClean="0">
                <a:latin typeface="Arial"/>
                <a:cs typeface="Arial"/>
              </a:rPr>
              <a:t>t</a:t>
            </a:r>
            <a:r>
              <a:rPr sz="3300" spc="-50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wei</a:t>
            </a:r>
            <a:r>
              <a:rPr sz="3300" spc="4" baseline="1317" dirty="0" smtClean="0">
                <a:latin typeface="Arial"/>
                <a:cs typeface="Arial"/>
              </a:rPr>
              <a:t>g</a:t>
            </a:r>
            <a:r>
              <a:rPr sz="3300" spc="0" baseline="1317" dirty="0" smtClean="0">
                <a:latin typeface="Arial"/>
                <a:cs typeface="Arial"/>
              </a:rPr>
              <a:t>ht</a:t>
            </a:r>
            <a:r>
              <a:rPr sz="3300" spc="-48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ed</a:t>
            </a:r>
            <a:r>
              <a:rPr sz="3300" spc="4" baseline="1317" dirty="0" smtClean="0">
                <a:latin typeface="Arial"/>
                <a:cs typeface="Arial"/>
              </a:rPr>
              <a:t>g</a:t>
            </a:r>
            <a:r>
              <a:rPr sz="3300" spc="0" baseline="1317" dirty="0" smtClean="0">
                <a:latin typeface="Arial"/>
                <a:cs typeface="Arial"/>
              </a:rPr>
              <a:t>e.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632902"/>
            <a:ext cx="1169680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b="1" u="heavy" spc="0" dirty="0" smtClean="0">
                <a:latin typeface="Arial"/>
                <a:cs typeface="Arial"/>
              </a:rPr>
              <a:t>Ste</a:t>
            </a:r>
            <a:r>
              <a:rPr sz="2200" b="1" u="heavy" spc="9" dirty="0" smtClean="0">
                <a:latin typeface="Arial"/>
                <a:cs typeface="Arial"/>
              </a:rPr>
              <a:t>p</a:t>
            </a:r>
            <a:r>
              <a:rPr sz="2200" b="1" u="heavy" spc="0" dirty="0" smtClean="0">
                <a:latin typeface="Arial"/>
                <a:cs typeface="Arial"/>
              </a:rPr>
              <a:t>-</a:t>
            </a:r>
            <a:r>
              <a:rPr sz="2200" b="1" u="heavy" spc="4" dirty="0" smtClean="0">
                <a:latin typeface="Arial"/>
                <a:cs typeface="Arial"/>
              </a:rPr>
              <a:t>03: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303596"/>
            <a:ext cx="7564442" cy="572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80"/>
              </a:lnSpc>
              <a:spcBef>
                <a:spcPts val="114"/>
              </a:spcBef>
            </a:pPr>
            <a:r>
              <a:rPr sz="3300" spc="0" baseline="-1317" dirty="0" smtClean="0">
                <a:latin typeface="Arial"/>
                <a:cs typeface="Arial"/>
              </a:rPr>
              <a:t>Keep</a:t>
            </a:r>
            <a:r>
              <a:rPr sz="3300" spc="-51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</a:t>
            </a:r>
            <a:r>
              <a:rPr sz="3300" spc="4" baseline="-1317" dirty="0" smtClean="0">
                <a:latin typeface="Arial"/>
                <a:cs typeface="Arial"/>
              </a:rPr>
              <a:t>d</a:t>
            </a:r>
            <a:r>
              <a:rPr sz="3300" spc="0" baseline="-1317" dirty="0" smtClean="0">
                <a:latin typeface="Arial"/>
                <a:cs typeface="Arial"/>
              </a:rPr>
              <a:t>di</a:t>
            </a:r>
            <a:r>
              <a:rPr sz="3300" spc="4" baseline="-1317" dirty="0" smtClean="0">
                <a:latin typeface="Arial"/>
                <a:cs typeface="Arial"/>
              </a:rPr>
              <a:t>n</a:t>
            </a:r>
            <a:r>
              <a:rPr sz="3300" spc="0" baseline="-1317" dirty="0" smtClean="0">
                <a:latin typeface="Arial"/>
                <a:cs typeface="Arial"/>
              </a:rPr>
              <a:t>g</a:t>
            </a:r>
            <a:r>
              <a:rPr sz="3300" spc="-66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ed</a:t>
            </a:r>
            <a:r>
              <a:rPr sz="3300" spc="4" baseline="-1317" dirty="0" smtClean="0">
                <a:latin typeface="Arial"/>
                <a:cs typeface="Arial"/>
              </a:rPr>
              <a:t>g</a:t>
            </a:r>
            <a:r>
              <a:rPr sz="3300" spc="0" baseline="-1317" dirty="0" smtClean="0">
                <a:latin typeface="Arial"/>
                <a:cs typeface="Arial"/>
              </a:rPr>
              <a:t>es</a:t>
            </a:r>
            <a:r>
              <a:rPr sz="3300" spc="-54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unt</a:t>
            </a:r>
            <a:r>
              <a:rPr sz="3300" spc="4" baseline="-1317" dirty="0" smtClean="0">
                <a:latin typeface="Arial"/>
                <a:cs typeface="Arial"/>
              </a:rPr>
              <a:t>i</a:t>
            </a:r>
            <a:r>
              <a:rPr sz="3300" spc="0" baseline="-1317" dirty="0" smtClean="0">
                <a:latin typeface="Arial"/>
                <a:cs typeface="Arial"/>
              </a:rPr>
              <a:t>l</a:t>
            </a:r>
            <a:r>
              <a:rPr sz="3300" spc="-40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</a:t>
            </a:r>
            <a:r>
              <a:rPr sz="3300" spc="9" baseline="-1317" dirty="0" smtClean="0">
                <a:latin typeface="Arial"/>
                <a:cs typeface="Arial"/>
              </a:rPr>
              <a:t>l</a:t>
            </a:r>
            <a:r>
              <a:rPr sz="3300" spc="0" baseline="-1317" dirty="0" smtClean="0">
                <a:latin typeface="Arial"/>
                <a:cs typeface="Arial"/>
              </a:rPr>
              <a:t>l</a:t>
            </a:r>
            <a:r>
              <a:rPr sz="3300" spc="-21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the</a:t>
            </a:r>
            <a:r>
              <a:rPr sz="3300" spc="-30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verti</a:t>
            </a:r>
            <a:r>
              <a:rPr sz="3300" spc="4" baseline="-1317" dirty="0" smtClean="0">
                <a:latin typeface="Arial"/>
                <a:cs typeface="Arial"/>
              </a:rPr>
              <a:t>c</a:t>
            </a:r>
            <a:r>
              <a:rPr sz="3300" spc="0" baseline="-1317" dirty="0" smtClean="0">
                <a:latin typeface="Arial"/>
                <a:cs typeface="Arial"/>
              </a:rPr>
              <a:t>es</a:t>
            </a:r>
            <a:r>
              <a:rPr sz="3300" spc="-55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are</a:t>
            </a:r>
            <a:r>
              <a:rPr sz="3300" spc="-31" baseline="-1317" dirty="0" smtClean="0">
                <a:latin typeface="Arial"/>
                <a:cs typeface="Arial"/>
              </a:rPr>
              <a:t> </a:t>
            </a:r>
            <a:r>
              <a:rPr sz="3300" spc="4" baseline="-1317" dirty="0" smtClean="0">
                <a:latin typeface="Arial"/>
                <a:cs typeface="Arial"/>
              </a:rPr>
              <a:t>c</a:t>
            </a:r>
            <a:r>
              <a:rPr sz="3300" spc="0" baseline="-1317" dirty="0" smtClean="0">
                <a:latin typeface="Arial"/>
                <a:cs typeface="Arial"/>
              </a:rPr>
              <a:t>onn</a:t>
            </a:r>
            <a:r>
              <a:rPr sz="3300" spc="4" baseline="-1317" dirty="0" smtClean="0">
                <a:latin typeface="Arial"/>
                <a:cs typeface="Arial"/>
              </a:rPr>
              <a:t>e</a:t>
            </a:r>
            <a:r>
              <a:rPr sz="3300" spc="0" baseline="-1317" dirty="0" smtClean="0">
                <a:latin typeface="Arial"/>
                <a:cs typeface="Arial"/>
              </a:rPr>
              <a:t>ct</a:t>
            </a:r>
            <a:r>
              <a:rPr sz="3300" spc="4" baseline="-1317" dirty="0" smtClean="0">
                <a:latin typeface="Arial"/>
                <a:cs typeface="Arial"/>
              </a:rPr>
              <a:t>e</a:t>
            </a:r>
            <a:r>
              <a:rPr sz="3300" spc="0" baseline="-1317" dirty="0" smtClean="0">
                <a:latin typeface="Arial"/>
                <a:cs typeface="Arial"/>
              </a:rPr>
              <a:t>d</a:t>
            </a:r>
            <a:r>
              <a:rPr sz="3300" spc="-7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and</a:t>
            </a:r>
            <a:r>
              <a:rPr sz="3300" spc="-21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</a:t>
            </a:r>
            <a:endParaRPr sz="2200">
              <a:latin typeface="Arial"/>
              <a:cs typeface="Arial"/>
            </a:endParaRPr>
          </a:p>
          <a:p>
            <a:pPr marL="12700" marR="48192">
              <a:lnSpc>
                <a:spcPts val="2180"/>
              </a:lnSpc>
            </a:pPr>
            <a:r>
              <a:rPr sz="3300" spc="0" baseline="1317" dirty="0" smtClean="0">
                <a:latin typeface="Arial"/>
                <a:cs typeface="Arial"/>
              </a:rPr>
              <a:t>Min</a:t>
            </a:r>
            <a:r>
              <a:rPr sz="3300" spc="4" baseline="1317" dirty="0" smtClean="0">
                <a:latin typeface="Arial"/>
                <a:cs typeface="Arial"/>
              </a:rPr>
              <a:t>i</a:t>
            </a:r>
            <a:r>
              <a:rPr sz="3300" spc="0" baseline="1317" dirty="0" smtClean="0">
                <a:latin typeface="Arial"/>
                <a:cs typeface="Arial"/>
              </a:rPr>
              <a:t>mum</a:t>
            </a:r>
            <a:r>
              <a:rPr sz="3300" spc="-59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Spa</a:t>
            </a:r>
            <a:r>
              <a:rPr sz="3300" spc="4" baseline="1317" dirty="0" smtClean="0">
                <a:latin typeface="Arial"/>
                <a:cs typeface="Arial"/>
              </a:rPr>
              <a:t>n</a:t>
            </a:r>
            <a:r>
              <a:rPr sz="3300" spc="0" baseline="1317" dirty="0" smtClean="0">
                <a:latin typeface="Arial"/>
                <a:cs typeface="Arial"/>
              </a:rPr>
              <a:t>n</a:t>
            </a:r>
            <a:r>
              <a:rPr sz="3300" spc="4" baseline="1317" dirty="0" smtClean="0">
                <a:latin typeface="Arial"/>
                <a:cs typeface="Arial"/>
              </a:rPr>
              <a:t>i</a:t>
            </a:r>
            <a:r>
              <a:rPr sz="3300" spc="0" baseline="1317" dirty="0" smtClean="0">
                <a:latin typeface="Arial"/>
                <a:cs typeface="Arial"/>
              </a:rPr>
              <a:t>ng</a:t>
            </a:r>
            <a:r>
              <a:rPr sz="3300" spc="-117" baseline="1317" dirty="0" smtClean="0">
                <a:latin typeface="Arial"/>
                <a:cs typeface="Arial"/>
              </a:rPr>
              <a:t> </a:t>
            </a:r>
            <a:r>
              <a:rPr sz="3300" spc="-79" baseline="1317" dirty="0" smtClean="0">
                <a:latin typeface="Arial"/>
                <a:cs typeface="Arial"/>
              </a:rPr>
              <a:t>T</a:t>
            </a:r>
            <a:r>
              <a:rPr sz="3300" spc="0" baseline="1317" dirty="0" smtClean="0">
                <a:latin typeface="Arial"/>
                <a:cs typeface="Arial"/>
              </a:rPr>
              <a:t>ree</a:t>
            </a:r>
            <a:r>
              <a:rPr sz="3300" spc="-30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(MST)</a:t>
            </a:r>
            <a:r>
              <a:rPr sz="3300" spc="-36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is</a:t>
            </a:r>
            <a:r>
              <a:rPr sz="3300" spc="-5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o</a:t>
            </a:r>
            <a:r>
              <a:rPr sz="3300" spc="4" baseline="1317" dirty="0" smtClean="0">
                <a:latin typeface="Arial"/>
                <a:cs typeface="Arial"/>
              </a:rPr>
              <a:t>b</a:t>
            </a:r>
            <a:r>
              <a:rPr sz="3300" spc="0" baseline="1317" dirty="0" smtClean="0">
                <a:latin typeface="Arial"/>
                <a:cs typeface="Arial"/>
              </a:rPr>
              <a:t>ta</a:t>
            </a:r>
            <a:r>
              <a:rPr sz="3300" spc="4" baseline="1317" dirty="0" smtClean="0">
                <a:latin typeface="Arial"/>
                <a:cs typeface="Arial"/>
              </a:rPr>
              <a:t>i</a:t>
            </a:r>
            <a:r>
              <a:rPr sz="3300" spc="0" baseline="1317" dirty="0" smtClean="0">
                <a:latin typeface="Arial"/>
                <a:cs typeface="Arial"/>
              </a:rPr>
              <a:t>ne</a:t>
            </a:r>
            <a:r>
              <a:rPr sz="3300" spc="4" baseline="1317" dirty="0" smtClean="0">
                <a:latin typeface="Arial"/>
                <a:cs typeface="Arial"/>
              </a:rPr>
              <a:t>d</a:t>
            </a:r>
            <a:r>
              <a:rPr sz="3300" spc="0" baseline="1317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878840" y="633720"/>
            <a:ext cx="6990558" cy="3633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55293" marR="2258413" algn="ctr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OUTLINE</a:t>
            </a:r>
            <a:endParaRPr sz="36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089"/>
              </a:spcBef>
            </a:pPr>
            <a:r>
              <a:rPr sz="2400" spc="0" dirty="0" smtClean="0">
                <a:latin typeface="Arial"/>
                <a:cs typeface="Arial"/>
              </a:rPr>
              <a:t>GRA</a:t>
            </a:r>
            <a:r>
              <a:rPr sz="2400" spc="-9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H</a:t>
            </a:r>
            <a:r>
              <a:rPr sz="2400" spc="-1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IC</a:t>
            </a:r>
            <a:r>
              <a:rPr sz="2400" spc="-18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TIONS</a:t>
            </a:r>
            <a:endParaRPr sz="2400">
              <a:latin typeface="Arial"/>
              <a:cs typeface="Arial"/>
            </a:endParaRPr>
          </a:p>
          <a:p>
            <a:pPr marL="127000" marR="52573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NIMUM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189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NING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TR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584454" marR="52573">
              <a:lnSpc>
                <a:spcPct val="95825"/>
              </a:lnSpc>
              <a:spcBef>
                <a:spcPts val="699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IMS</a:t>
            </a:r>
            <a:r>
              <a:rPr sz="2400" spc="-1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GORITHM</a:t>
            </a:r>
            <a:endParaRPr sz="2400">
              <a:latin typeface="Arial"/>
              <a:cs typeface="Arial"/>
            </a:endParaRPr>
          </a:p>
          <a:p>
            <a:pPr marL="584454" marR="52573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K</a:t>
            </a:r>
            <a:r>
              <a:rPr sz="2400" spc="-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U</a:t>
            </a:r>
            <a:r>
              <a:rPr sz="2400" spc="-9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K</a:t>
            </a:r>
            <a:r>
              <a:rPr sz="2400" spc="-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18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RIT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  <a:p>
            <a:pPr marL="127000" marR="52573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50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-25" dirty="0" smtClean="0">
                <a:latin typeface="Arial"/>
                <a:cs typeface="Arial"/>
              </a:rPr>
              <a:t> </a:t>
            </a:r>
            <a:r>
              <a:rPr sz="2400" spc="-184" dirty="0" smtClean="0">
                <a:latin typeface="Arial"/>
                <a:cs typeface="Arial"/>
              </a:rPr>
              <a:t>PA</a:t>
            </a:r>
            <a:r>
              <a:rPr sz="2400" spc="0" dirty="0" smtClean="0">
                <a:latin typeface="Arial"/>
                <a:cs typeface="Arial"/>
              </a:rPr>
              <a:t>TH</a:t>
            </a:r>
            <a:endParaRPr sz="2400">
              <a:latin typeface="Arial"/>
              <a:cs typeface="Arial"/>
            </a:endParaRPr>
          </a:p>
          <a:p>
            <a:pPr marL="584454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SINGLE SOUR</a:t>
            </a:r>
            <a:r>
              <a:rPr sz="2400" spc="-9" dirty="0" smtClean="0">
                <a:latin typeface="Arial"/>
                <a:cs typeface="Arial"/>
              </a:rPr>
              <a:t>C</a:t>
            </a:r>
            <a:r>
              <a:rPr sz="2400" spc="0" dirty="0" smtClean="0">
                <a:latin typeface="Arial"/>
                <a:cs typeface="Arial"/>
              </a:rPr>
              <a:t>E-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DIJIKS</a:t>
            </a:r>
            <a:r>
              <a:rPr sz="2400" spc="-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RA</a:t>
            </a:r>
            <a:r>
              <a:rPr sz="2400" spc="-26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RIT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698"/>
              </a:spcBef>
            </a:pP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9" dirty="0" smtClean="0">
                <a:latin typeface="Arial"/>
                <a:cs typeface="Arial"/>
              </a:rPr>
              <a:t>F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1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IC</a:t>
            </a:r>
            <a:r>
              <a:rPr sz="2400" spc="-18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TION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1302670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936530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140" y="4375689"/>
            <a:ext cx="240588" cy="769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79906" y="4375689"/>
            <a:ext cx="3456228" cy="769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BICON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C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GRA</a:t>
            </a:r>
            <a:r>
              <a:rPr sz="2400" spc="-9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H</a:t>
            </a:r>
            <a:endParaRPr sz="240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CIR</a:t>
            </a:r>
            <a:r>
              <a:rPr sz="2400" spc="-9" dirty="0" smtClean="0">
                <a:latin typeface="Arial"/>
                <a:cs typeface="Arial"/>
              </a:rPr>
              <a:t>C</a:t>
            </a:r>
            <a:r>
              <a:rPr sz="2400" spc="0" dirty="0" smtClean="0">
                <a:latin typeface="Arial"/>
                <a:cs typeface="Arial"/>
              </a:rPr>
              <a:t>UIT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685800" y="685800"/>
            <a:ext cx="3838575" cy="182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45710" y="685800"/>
            <a:ext cx="3448049" cy="1676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19200" y="2933700"/>
            <a:ext cx="3448050" cy="19240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53000" y="2883916"/>
            <a:ext cx="3448050" cy="19240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600450" y="326866"/>
            <a:ext cx="166930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92373" y="326866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70829" y="391667"/>
            <a:ext cx="7850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71846" y="2590165"/>
            <a:ext cx="7850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5538" y="2639822"/>
            <a:ext cx="7850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-02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5315839" y="0"/>
            <a:ext cx="3828161" cy="18026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34"/>
              </a:spcBef>
            </a:pPr>
            <a:endParaRPr sz="550"/>
          </a:p>
          <a:p>
            <a:pPr marL="1397">
              <a:lnSpc>
                <a:spcPct val="101725"/>
              </a:lnSpc>
              <a:spcBef>
                <a:spcPts val="10000"/>
              </a:spcBef>
            </a:pPr>
            <a:r>
              <a:rPr sz="1800" b="1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81025" y="1430020"/>
            <a:ext cx="3048000" cy="1924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06747" y="1595120"/>
            <a:ext cx="725424" cy="0"/>
          </a:xfrm>
          <a:custGeom>
            <a:avLst/>
            <a:gdLst/>
            <a:ahLst/>
            <a:cxnLst/>
            <a:rect l="l" t="t" r="r" b="b"/>
            <a:pathLst>
              <a:path w="725424">
                <a:moveTo>
                  <a:pt x="0" y="0"/>
                </a:moveTo>
                <a:lnTo>
                  <a:pt x="725424" y="0"/>
                </a:lnTo>
              </a:path>
            </a:pathLst>
          </a:custGeom>
          <a:ln w="16509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00600" y="1802638"/>
            <a:ext cx="3448050" cy="19240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15839" y="-26161"/>
            <a:ext cx="3838574" cy="18287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1000" y="4038600"/>
            <a:ext cx="3448050" cy="19335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52061" y="4191000"/>
            <a:ext cx="3448050" cy="19335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59993" y="764666"/>
            <a:ext cx="7850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94682" y="1377696"/>
            <a:ext cx="55379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baseline="3034" dirty="0" smtClean="0">
                <a:latin typeface="Calibri"/>
                <a:cs typeface="Calibri"/>
              </a:rPr>
              <a:t>S</a:t>
            </a:r>
            <a:r>
              <a:rPr sz="2700" b="1" spc="-19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9" baseline="3034" dirty="0" smtClean="0">
                <a:latin typeface="Calibri"/>
                <a:cs typeface="Calibri"/>
              </a:rPr>
              <a:t>p</a:t>
            </a:r>
            <a:r>
              <a:rPr sz="2700" b="1" spc="0" baseline="3034" dirty="0" smtClean="0">
                <a:latin typeface="Calibri"/>
                <a:cs typeface="Calibri"/>
              </a:rPr>
              <a:t>-0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3460623"/>
            <a:ext cx="7850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94657" y="3901948"/>
            <a:ext cx="7850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19" baseline="3034" dirty="0" smtClean="0">
                <a:latin typeface="Calibri"/>
                <a:cs typeface="Calibri"/>
              </a:rPr>
              <a:t>t</a:t>
            </a:r>
            <a:r>
              <a:rPr sz="2700" b="1" u="heavy" spc="4" baseline="3034" dirty="0" smtClean="0">
                <a:latin typeface="Calibri"/>
                <a:cs typeface="Calibri"/>
              </a:rPr>
              <a:t>ep</a:t>
            </a:r>
            <a:r>
              <a:rPr sz="2700" b="1" u="heavy" spc="0" baseline="3034" dirty="0" smtClean="0">
                <a:latin typeface="Calibri"/>
                <a:cs typeface="Calibri"/>
              </a:rPr>
              <a:t>-07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28600" y="762000"/>
            <a:ext cx="8610600" cy="33235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1000" y="4085590"/>
            <a:ext cx="8382000" cy="23152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429762" y="250666"/>
            <a:ext cx="200866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65115" y="250666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152400" y="609600"/>
            <a:ext cx="8382000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2400" y="3048000"/>
            <a:ext cx="8229600" cy="2667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304800" y="1752600"/>
            <a:ext cx="8077200" cy="4495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990600"/>
            <a:ext cx="8077200" cy="5391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225546" y="458326"/>
            <a:ext cx="164525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Pse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u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do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03927" y="458326"/>
            <a:ext cx="108518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code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2818638" y="633720"/>
            <a:ext cx="357463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Prims Vs Kruskal</a:t>
            </a:r>
            <a:endParaRPr sz="3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940" y="1683670"/>
            <a:ext cx="510004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Kruska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-54" dirty="0" smtClean="0">
                <a:latin typeface="Arial"/>
                <a:cs typeface="Arial"/>
              </a:rPr>
              <a:t>’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10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gorithm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prefe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red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140" y="2122716"/>
            <a:ext cx="240803" cy="12082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9906" y="2122716"/>
            <a:ext cx="4404406" cy="15740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 graph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s</a:t>
            </a:r>
            <a:r>
              <a:rPr sz="2400" spc="-4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arse.</a:t>
            </a:r>
            <a:endParaRPr sz="2400">
              <a:latin typeface="Arial"/>
              <a:cs typeface="Arial"/>
            </a:endParaRPr>
          </a:p>
          <a:p>
            <a:pPr marL="12700" marR="6502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re a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 less number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dg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The edges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 already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ed or 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ne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time.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86399" y="2561875"/>
            <a:ext cx="8166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in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he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17005" y="2561875"/>
            <a:ext cx="85049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graph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03773" y="3000787"/>
            <a:ext cx="19179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n be sor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ed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35290" y="3000787"/>
            <a:ext cx="30825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in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3805466"/>
            <a:ext cx="471016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Pr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-50" dirty="0" smtClean="0">
                <a:latin typeface="Arial"/>
                <a:cs typeface="Arial"/>
              </a:rPr>
              <a:t>’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1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rithm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preferred w</a:t>
            </a:r>
            <a:r>
              <a:rPr sz="2400" spc="-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140" y="4244625"/>
            <a:ext cx="240588" cy="769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79906" y="4244625"/>
            <a:ext cx="4526381" cy="769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The graph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de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se.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re a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 large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number of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dg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21730" y="4683537"/>
            <a:ext cx="16807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graph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5562600" y="2057400"/>
            <a:ext cx="457200" cy="45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864358" y="458326"/>
            <a:ext cx="3485032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-134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ime</a:t>
            </a:r>
            <a:r>
              <a:rPr sz="3600" spc="1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Co</a:t>
            </a:r>
            <a:r>
              <a:rPr sz="3600" spc="9" dirty="0" smtClean="0">
                <a:solidFill>
                  <a:srgbClr val="C00000"/>
                </a:solidFill>
                <a:latin typeface="Arial"/>
                <a:cs typeface="Arial"/>
              </a:rPr>
              <a:t>m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pl</a:t>
            </a:r>
            <a:r>
              <a:rPr sz="3600" spc="9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xity</a:t>
            </a:r>
            <a:endParaRPr sz="3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5940" y="1378870"/>
            <a:ext cx="9181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latin typeface="Arial"/>
                <a:cs typeface="Arial"/>
              </a:rPr>
              <a:t>Prims</a:t>
            </a:r>
            <a:endParaRPr sz="2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5940" y="1817782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8840" y="1817782"/>
            <a:ext cx="732139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graph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represented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by its 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ei</a:t>
            </a:r>
            <a:r>
              <a:rPr sz="2400" spc="-9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ma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ri</a:t>
            </a:r>
            <a:r>
              <a:rPr sz="2400" spc="-9" dirty="0" smtClean="0">
                <a:latin typeface="Arial"/>
                <a:cs typeface="Arial"/>
              </a:rPr>
              <a:t>x</a:t>
            </a:r>
            <a:r>
              <a:rPr sz="2400" spc="0" dirty="0" smtClean="0">
                <a:latin typeface="Arial"/>
                <a:cs typeface="Arial"/>
              </a:rPr>
              <a:t>, then the</a:t>
            </a:r>
            <a:endParaRPr sz="2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78840" y="2183676"/>
            <a:ext cx="465841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runn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time of Pr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-50" dirty="0" smtClean="0">
                <a:latin typeface="Arial"/>
                <a:cs typeface="Arial"/>
              </a:rPr>
              <a:t>’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rithm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72937" y="2183676"/>
            <a:ext cx="203067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, w</a:t>
            </a:r>
            <a:r>
              <a:rPr sz="2400" spc="-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ere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= </a:t>
            </a:r>
            <a:r>
              <a:rPr sz="2400" spc="-14" dirty="0" smtClean="0">
                <a:latin typeface="Arial"/>
                <a:cs typeface="Arial"/>
              </a:rPr>
              <a:t>|</a:t>
            </a:r>
            <a:r>
              <a:rPr sz="2400" spc="-4" dirty="0" smtClean="0">
                <a:latin typeface="Arial"/>
                <a:cs typeface="Arial"/>
              </a:rPr>
              <a:t>V|</a:t>
            </a:r>
            <a:endParaRPr sz="2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2622835"/>
            <a:ext cx="177800" cy="7691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8840" y="2622835"/>
            <a:ext cx="624055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Let graph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represented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by its a</a:t>
            </a:r>
            <a:r>
              <a:rPr sz="2400" spc="-9" dirty="0" smtClean="0">
                <a:latin typeface="Arial"/>
                <a:cs typeface="Arial"/>
              </a:rPr>
              <a:t>d</a:t>
            </a:r>
            <a:r>
              <a:rPr sz="2400" spc="4" dirty="0" smtClean="0">
                <a:latin typeface="Arial"/>
                <a:cs typeface="Arial"/>
              </a:rPr>
              <a:t>j</a:t>
            </a:r>
            <a:r>
              <a:rPr sz="2400" spc="0" dirty="0" smtClean="0">
                <a:latin typeface="Arial"/>
                <a:cs typeface="Arial"/>
              </a:rPr>
              <a:t>ace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cy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sts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8840" y="3061747"/>
            <a:ext cx="447024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-4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nn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time of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Prim</a:t>
            </a:r>
            <a:r>
              <a:rPr sz="2400" spc="-54" dirty="0" smtClean="0">
                <a:latin typeface="Arial"/>
                <a:cs typeface="Arial"/>
              </a:rPr>
              <a:t>’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al</a:t>
            </a:r>
            <a:r>
              <a:rPr sz="2400" spc="-9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orithm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65140" y="3061747"/>
            <a:ext cx="29118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69940" y="3061747"/>
            <a:ext cx="30825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92723" y="3061747"/>
            <a:ext cx="66456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4" dirty="0" smtClean="0">
                <a:latin typeface="Arial"/>
                <a:cs typeface="Arial"/>
              </a:rPr>
              <a:t>(</a:t>
            </a:r>
            <a:r>
              <a:rPr sz="2400" spc="0" dirty="0" smtClean="0"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69074" y="3061747"/>
            <a:ext cx="47680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g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59498" y="3061747"/>
            <a:ext cx="43027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19" dirty="0" smtClean="0">
                <a:latin typeface="Arial"/>
                <a:cs typeface="Arial"/>
              </a:rPr>
              <a:t>n</a:t>
            </a:r>
            <a:r>
              <a:rPr sz="2400" spc="4" dirty="0" smtClean="0">
                <a:latin typeface="Arial"/>
                <a:cs typeface="Arial"/>
              </a:rPr>
              <a:t>),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3500659"/>
            <a:ext cx="1984908" cy="12082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ere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  <a:p>
            <a:pPr marL="12700" marR="45719">
              <a:lnSpc>
                <a:spcPct val="95825"/>
              </a:lnSpc>
              <a:spcBef>
                <a:spcPts val="570"/>
              </a:spcBef>
            </a:pPr>
            <a:r>
              <a:rPr sz="2400" b="1" spc="0" dirty="0" smtClean="0">
                <a:latin typeface="Arial"/>
                <a:cs typeface="Arial"/>
              </a:rPr>
              <a:t>Kr</a:t>
            </a:r>
            <a:r>
              <a:rPr sz="2400" b="1" spc="-9" dirty="0" smtClean="0">
                <a:latin typeface="Arial"/>
                <a:cs typeface="Arial"/>
              </a:rPr>
              <a:t>u</a:t>
            </a:r>
            <a:r>
              <a:rPr sz="2400" b="1" spc="0" dirty="0" smtClean="0">
                <a:latin typeface="Arial"/>
                <a:cs typeface="Arial"/>
              </a:rPr>
              <a:t>s</a:t>
            </a:r>
            <a:r>
              <a:rPr sz="2400" b="1" spc="-4" dirty="0" smtClean="0">
                <a:latin typeface="Arial"/>
                <a:cs typeface="Arial"/>
              </a:rPr>
              <a:t>k</a:t>
            </a:r>
            <a:r>
              <a:rPr sz="2400" b="1" spc="0" dirty="0" smtClean="0">
                <a:latin typeface="Arial"/>
                <a:cs typeface="Arial"/>
              </a:rPr>
              <a:t>al</a:t>
            </a:r>
            <a:endParaRPr sz="2400">
              <a:latin typeface="Arial"/>
              <a:cs typeface="Arial"/>
            </a:endParaRPr>
          </a:p>
          <a:p>
            <a:pPr marL="469900" marR="45719">
              <a:lnSpc>
                <a:spcPct val="95825"/>
              </a:lnSpc>
              <a:spcBef>
                <a:spcPts val="696"/>
              </a:spcBef>
            </a:pPr>
            <a:r>
              <a:rPr sz="2400" spc="4" dirty="0" smtClean="0">
                <a:latin typeface="Arial"/>
                <a:cs typeface="Arial"/>
              </a:rPr>
              <a:t>O(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og</a:t>
            </a:r>
            <a:r>
              <a:rPr sz="2400" spc="-9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34462" y="3500659"/>
            <a:ext cx="24912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=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6285" y="3500659"/>
            <a:ext cx="5139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9" dirty="0" smtClean="0">
                <a:latin typeface="Arial"/>
                <a:cs typeface="Arial"/>
              </a:rPr>
              <a:t>|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14" dirty="0" smtClean="0">
                <a:latin typeface="Arial"/>
                <a:cs typeface="Arial"/>
              </a:rPr>
              <a:t>|</a:t>
            </a:r>
            <a:r>
              <a:rPr sz="2400" spc="0" dirty="0" smtClean="0">
                <a:latin typeface="Arial"/>
                <a:cs typeface="Arial"/>
              </a:rPr>
              <a:t>,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26333" y="3500659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79317" y="3500659"/>
            <a:ext cx="24912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=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42054" y="3500659"/>
            <a:ext cx="43025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9" dirty="0" smtClean="0">
                <a:latin typeface="Arial"/>
                <a:cs typeface="Arial"/>
              </a:rPr>
              <a:t>|</a:t>
            </a:r>
            <a:r>
              <a:rPr sz="2400" spc="-4" dirty="0" smtClean="0">
                <a:latin typeface="Arial"/>
                <a:cs typeface="Arial"/>
              </a:rPr>
              <a:t>V|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878840" y="496426"/>
            <a:ext cx="7177476" cy="42795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1224" marR="39873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DIJIKST</a:t>
            </a:r>
            <a:r>
              <a:rPr sz="3600" spc="9" dirty="0" smtClean="0">
                <a:solidFill>
                  <a:srgbClr val="C00000"/>
                </a:solidFill>
                <a:latin typeface="Arial"/>
                <a:cs typeface="Arial"/>
              </a:rPr>
              <a:t>R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A‘S</a:t>
            </a:r>
            <a:r>
              <a:rPr sz="3600" spc="-18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ALGORIT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H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M</a:t>
            </a:r>
            <a:endParaRPr sz="36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1572"/>
              </a:spcBef>
            </a:pPr>
            <a:r>
              <a:rPr sz="2400" b="1" spc="0" dirty="0" smtClean="0">
                <a:latin typeface="Arial"/>
                <a:cs typeface="Arial"/>
              </a:rPr>
              <a:t>Single</a:t>
            </a:r>
            <a:r>
              <a:rPr sz="2400" b="1" spc="4" dirty="0" smtClean="0">
                <a:latin typeface="Arial"/>
                <a:cs typeface="Arial"/>
              </a:rPr>
              <a:t>-</a:t>
            </a:r>
            <a:r>
              <a:rPr sz="2400" b="1" spc="0" dirty="0" smtClean="0">
                <a:latin typeface="Arial"/>
                <a:cs typeface="Arial"/>
              </a:rPr>
              <a:t>so</a:t>
            </a:r>
            <a:r>
              <a:rPr sz="2400" b="1" spc="-4" dirty="0" smtClean="0">
                <a:latin typeface="Arial"/>
                <a:cs typeface="Arial"/>
              </a:rPr>
              <a:t>u</a:t>
            </a:r>
            <a:r>
              <a:rPr sz="2400" b="1" spc="0" dirty="0" smtClean="0">
                <a:latin typeface="Arial"/>
                <a:cs typeface="Arial"/>
              </a:rPr>
              <a:t>rce</a:t>
            </a:r>
            <a:r>
              <a:rPr sz="2400" b="1" spc="-4" dirty="0" smtClean="0">
                <a:latin typeface="Arial"/>
                <a:cs typeface="Arial"/>
              </a:rPr>
              <a:t> </a:t>
            </a:r>
            <a:r>
              <a:rPr sz="2400" b="1" spc="0" dirty="0" smtClean="0">
                <a:latin typeface="Arial"/>
                <a:cs typeface="Arial"/>
              </a:rPr>
              <a:t>sh</a:t>
            </a:r>
            <a:r>
              <a:rPr sz="2400" b="1" spc="-4" dirty="0" smtClean="0">
                <a:latin typeface="Arial"/>
                <a:cs typeface="Arial"/>
              </a:rPr>
              <a:t>o</a:t>
            </a:r>
            <a:r>
              <a:rPr sz="2400" b="1" spc="0" dirty="0" smtClean="0">
                <a:latin typeface="Arial"/>
                <a:cs typeface="Arial"/>
              </a:rPr>
              <a:t>rtes</a:t>
            </a:r>
            <a:r>
              <a:rPr sz="2400" b="1" spc="9" dirty="0" smtClean="0">
                <a:latin typeface="Arial"/>
                <a:cs typeface="Arial"/>
              </a:rPr>
              <a:t>t</a:t>
            </a:r>
            <a:r>
              <a:rPr sz="2400" b="1" spc="4" dirty="0" smtClean="0">
                <a:latin typeface="Arial"/>
                <a:cs typeface="Arial"/>
              </a:rPr>
              <a:t>-</a:t>
            </a:r>
            <a:r>
              <a:rPr sz="2400" b="1" spc="0" dirty="0" smtClean="0">
                <a:latin typeface="Arial"/>
                <a:cs typeface="Arial"/>
              </a:rPr>
              <a:t>path</a:t>
            </a:r>
            <a:r>
              <a:rPr sz="2400" b="1" spc="-4" dirty="0" smtClean="0">
                <a:latin typeface="Arial"/>
                <a:cs typeface="Arial"/>
              </a:rPr>
              <a:t> </a:t>
            </a:r>
            <a:r>
              <a:rPr sz="2400" b="1" spc="0" dirty="0" smtClean="0">
                <a:latin typeface="Arial"/>
                <a:cs typeface="Arial"/>
              </a:rPr>
              <a:t>problem</a:t>
            </a:r>
            <a:endParaRPr sz="24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For a given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ex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cal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ed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b="1" spc="0" dirty="0" smtClean="0">
                <a:latin typeface="Arial"/>
                <a:cs typeface="Arial"/>
              </a:rPr>
              <a:t>so</a:t>
            </a:r>
            <a:r>
              <a:rPr sz="2400" b="1" spc="-4" dirty="0" smtClean="0">
                <a:latin typeface="Arial"/>
                <a:cs typeface="Arial"/>
              </a:rPr>
              <a:t>u</a:t>
            </a:r>
            <a:r>
              <a:rPr sz="2400" b="1" spc="0" dirty="0" smtClean="0">
                <a:latin typeface="Arial"/>
                <a:cs typeface="Arial"/>
              </a:rPr>
              <a:t>rce</a:t>
            </a:r>
            <a:r>
              <a:rPr sz="2400" b="1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hted</a:t>
            </a:r>
            <a:endParaRPr sz="24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co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cted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graph</a:t>
            </a:r>
            <a:endParaRPr sz="2400">
              <a:latin typeface="Arial"/>
              <a:cs typeface="Arial"/>
            </a:endParaRPr>
          </a:p>
          <a:p>
            <a:pPr marL="127000" marR="39873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shortest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paths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all its o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her </a:t>
            </a:r>
            <a:r>
              <a:rPr sz="2400" spc="-4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ertices.</a:t>
            </a:r>
            <a:endParaRPr sz="2400">
              <a:latin typeface="Arial"/>
              <a:cs typeface="Arial"/>
            </a:endParaRPr>
          </a:p>
          <a:p>
            <a:pPr marL="413766" marR="358165" indent="-286766">
              <a:lnSpc>
                <a:spcPct val="100041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best</a:t>
            </a:r>
            <a:r>
              <a:rPr sz="2400" spc="4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kno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al</a:t>
            </a:r>
            <a:r>
              <a:rPr sz="2400" spc="-9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orithm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for the s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4" dirty="0" smtClean="0">
                <a:latin typeface="Arial"/>
                <a:cs typeface="Arial"/>
              </a:rPr>
              <a:t>e-</a:t>
            </a:r>
            <a:r>
              <a:rPr sz="2400" spc="0" dirty="0" smtClean="0">
                <a:latin typeface="Arial"/>
                <a:cs typeface="Arial"/>
              </a:rPr>
              <a:t>source shortes</a:t>
            </a:r>
            <a:r>
              <a:rPr sz="2400" spc="4" dirty="0" smtClean="0">
                <a:latin typeface="Arial"/>
                <a:cs typeface="Arial"/>
              </a:rPr>
              <a:t>t-</a:t>
            </a:r>
            <a:r>
              <a:rPr sz="2400" spc="0" dirty="0" smtClean="0">
                <a:latin typeface="Arial"/>
                <a:cs typeface="Arial"/>
              </a:rPr>
              <a:t>paths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prob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em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cal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ed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b="1" spc="0" dirty="0" smtClean="0">
                <a:latin typeface="Arial"/>
                <a:cs typeface="Arial"/>
              </a:rPr>
              <a:t>Dijkst</a:t>
            </a:r>
            <a:r>
              <a:rPr sz="2400" b="1" spc="4" dirty="0" smtClean="0">
                <a:latin typeface="Arial"/>
                <a:cs typeface="Arial"/>
              </a:rPr>
              <a:t>r</a:t>
            </a:r>
            <a:r>
              <a:rPr sz="2400" b="1" spc="0" dirty="0" smtClean="0">
                <a:latin typeface="Arial"/>
                <a:cs typeface="Arial"/>
              </a:rPr>
              <a:t>a</a:t>
            </a:r>
            <a:r>
              <a:rPr sz="2400" b="1" spc="-79" dirty="0" smtClean="0">
                <a:latin typeface="Arial"/>
                <a:cs typeface="Arial"/>
              </a:rPr>
              <a:t>’</a:t>
            </a:r>
            <a:r>
              <a:rPr sz="2400" b="1" spc="0" dirty="0" smtClean="0">
                <a:latin typeface="Arial"/>
                <a:cs typeface="Arial"/>
              </a:rPr>
              <a:t>s alg</a:t>
            </a:r>
            <a:r>
              <a:rPr sz="2400" b="1" spc="-4" dirty="0" smtClean="0">
                <a:latin typeface="Arial"/>
                <a:cs typeface="Arial"/>
              </a:rPr>
              <a:t>o</a:t>
            </a:r>
            <a:r>
              <a:rPr sz="2400" b="1" spc="0" dirty="0" smtClean="0">
                <a:latin typeface="Arial"/>
                <a:cs typeface="Arial"/>
              </a:rPr>
              <a:t>ri</a:t>
            </a:r>
            <a:r>
              <a:rPr sz="2400" b="1" spc="4" dirty="0" smtClean="0">
                <a:latin typeface="Arial"/>
                <a:cs typeface="Arial"/>
              </a:rPr>
              <a:t>t</a:t>
            </a:r>
            <a:r>
              <a:rPr sz="2400" b="1" spc="0" dirty="0" smtClean="0">
                <a:latin typeface="Arial"/>
                <a:cs typeface="Arial"/>
              </a:rPr>
              <a:t>hm.</a:t>
            </a:r>
            <a:endParaRPr sz="2400">
              <a:latin typeface="Arial"/>
              <a:cs typeface="Arial"/>
            </a:endParaRPr>
          </a:p>
          <a:p>
            <a:pPr marL="12700" indent="83819">
              <a:lnSpc>
                <a:spcPct val="100041"/>
              </a:lnSpc>
              <a:spcBef>
                <a:spcPts val="578"/>
              </a:spcBef>
            </a:pPr>
            <a:r>
              <a:rPr sz="2400" spc="0" dirty="0" smtClean="0">
                <a:latin typeface="Arial"/>
                <a:cs typeface="Arial"/>
              </a:rPr>
              <a:t>First,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it finds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shortest path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om the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source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ex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nearest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 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t,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then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second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ne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res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, a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 so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1226470"/>
            <a:ext cx="177800" cy="769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08003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75777" y="4445793"/>
            <a:ext cx="41005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650240" y="121126"/>
            <a:ext cx="7924640" cy="38193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82178" marR="1789296" algn="ctr">
              <a:lnSpc>
                <a:spcPts val="3375"/>
              </a:lnSpc>
              <a:spcBef>
                <a:spcPts val="168"/>
              </a:spcBef>
            </a:pPr>
            <a:r>
              <a:rPr sz="3200" dirty="0" smtClean="0">
                <a:solidFill>
                  <a:srgbClr val="C00000"/>
                </a:solidFill>
                <a:latin typeface="Arial"/>
                <a:cs typeface="Arial"/>
              </a:rPr>
              <a:t>DIJIKST</a:t>
            </a:r>
            <a:r>
              <a:rPr sz="3200" spc="9" dirty="0" smtClean="0">
                <a:solidFill>
                  <a:srgbClr val="C00000"/>
                </a:solidFill>
                <a:latin typeface="Arial"/>
                <a:cs typeface="Arial"/>
              </a:rPr>
              <a:t>R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</a:t>
            </a:r>
            <a:r>
              <a:rPr sz="3200" spc="-375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ALGO</a:t>
            </a:r>
            <a:r>
              <a:rPr sz="3200" spc="9" dirty="0" smtClean="0">
                <a:solidFill>
                  <a:srgbClr val="C00000"/>
                </a:solidFill>
                <a:latin typeface="Arial"/>
                <a:cs typeface="Arial"/>
              </a:rPr>
              <a:t>R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ITHM</a:t>
            </a:r>
            <a:endParaRPr sz="3200">
              <a:latin typeface="Arial"/>
              <a:cs typeface="Arial"/>
            </a:endParaRPr>
          </a:p>
          <a:p>
            <a:pPr marL="3154387" marR="3463906" algn="ctr">
              <a:lnSpc>
                <a:spcPct val="95825"/>
              </a:lnSpc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cont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..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ts val="2380"/>
              </a:lnSpc>
              <a:spcBef>
                <a:spcPts val="1280"/>
              </a:spcBef>
            </a:pPr>
            <a:r>
              <a:rPr sz="2200" spc="0" dirty="0" smtClean="0">
                <a:latin typeface="Arial"/>
                <a:cs typeface="Arial"/>
              </a:rPr>
              <a:t>Crea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4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et</a:t>
            </a:r>
            <a:r>
              <a:rPr sz="2200" spc="-19" dirty="0" smtClean="0">
                <a:latin typeface="Arial"/>
                <a:cs typeface="Arial"/>
              </a:rPr>
              <a:t> </a:t>
            </a:r>
            <a:r>
              <a:rPr sz="2200" b="1" i="1" spc="-34" dirty="0" smtClean="0">
                <a:latin typeface="Arial"/>
                <a:cs typeface="Arial"/>
              </a:rPr>
              <a:t>T</a:t>
            </a:r>
            <a:r>
              <a:rPr sz="2200" b="1" i="1" spc="0" dirty="0" smtClean="0">
                <a:latin typeface="Arial"/>
                <a:cs typeface="Arial"/>
              </a:rPr>
              <a:t>ree</a:t>
            </a:r>
            <a:r>
              <a:rPr sz="2200" b="1" i="1" spc="-46" dirty="0" smtClean="0">
                <a:latin typeface="Arial"/>
                <a:cs typeface="Arial"/>
              </a:rPr>
              <a:t> </a:t>
            </a:r>
            <a:r>
              <a:rPr sz="2200" b="1" i="1" spc="-79" dirty="0" smtClean="0">
                <a:latin typeface="Arial"/>
                <a:cs typeface="Arial"/>
              </a:rPr>
              <a:t>V</a:t>
            </a:r>
            <a:r>
              <a:rPr sz="2200" b="1" i="1" spc="0" dirty="0" smtClean="0">
                <a:latin typeface="Arial"/>
                <a:cs typeface="Arial"/>
              </a:rPr>
              <a:t>ertic</a:t>
            </a:r>
            <a:r>
              <a:rPr sz="2200" b="1" i="1" spc="4" dirty="0" smtClean="0">
                <a:latin typeface="Arial"/>
                <a:cs typeface="Arial"/>
              </a:rPr>
              <a:t>e</a:t>
            </a:r>
            <a:r>
              <a:rPr sz="2200" b="1" i="1" spc="0" dirty="0" smtClean="0">
                <a:latin typeface="Arial"/>
                <a:cs typeface="Arial"/>
              </a:rPr>
              <a:t>s</a:t>
            </a:r>
            <a:r>
              <a:rPr sz="2200" b="1" i="1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2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k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eps</a:t>
            </a:r>
            <a:r>
              <a:rPr sz="2200" spc="-4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tr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ck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verti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es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9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ud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d s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ort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st</a:t>
            </a:r>
            <a:r>
              <a:rPr sz="2200" spc="-7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p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tree</a:t>
            </a:r>
            <a:endParaRPr sz="2200">
              <a:latin typeface="Arial"/>
              <a:cs typeface="Arial"/>
            </a:endParaRPr>
          </a:p>
          <a:p>
            <a:pPr marL="127000" marR="35492">
              <a:lnSpc>
                <a:spcPct val="122070"/>
              </a:lnSpc>
            </a:pPr>
            <a:r>
              <a:rPr sz="2200" dirty="0" smtClean="0">
                <a:latin typeface="Arellion"/>
                <a:cs typeface="Arellion"/>
              </a:rPr>
              <a:t></a:t>
            </a:r>
            <a:r>
              <a:rPr sz="2200" spc="-450" dirty="0" smtClean="0">
                <a:latin typeface="Arellion"/>
                <a:cs typeface="Arellion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ti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-164" dirty="0" smtClean="0">
                <a:latin typeface="Arial"/>
                <a:cs typeface="Arial"/>
              </a:rPr>
              <a:t>y</a:t>
            </a:r>
            <a:r>
              <a:rPr sz="2200" spc="0" dirty="0" smtClean="0">
                <a:latin typeface="Arial"/>
                <a:cs typeface="Arial"/>
              </a:rPr>
              <a:t>,</a:t>
            </a:r>
            <a:r>
              <a:rPr sz="2200" spc="-6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3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23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empt</a:t>
            </a:r>
            <a:r>
              <a:rPr sz="2200" spc="-169" dirty="0" smtClean="0">
                <a:latin typeface="Arial"/>
                <a:cs typeface="Arial"/>
              </a:rPr>
              <a:t>y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ts val="2515"/>
              </a:lnSpc>
              <a:spcBef>
                <a:spcPts val="125"/>
              </a:spcBef>
            </a:pPr>
            <a:r>
              <a:rPr sz="3300" spc="0" baseline="-1317" dirty="0" smtClean="0">
                <a:latin typeface="Arial"/>
                <a:cs typeface="Arial"/>
              </a:rPr>
              <a:t>As</a:t>
            </a:r>
            <a:r>
              <a:rPr sz="3300" spc="4" baseline="-1317" dirty="0" smtClean="0">
                <a:latin typeface="Arial"/>
                <a:cs typeface="Arial"/>
              </a:rPr>
              <a:t>s</a:t>
            </a:r>
            <a:r>
              <a:rPr sz="3300" spc="0" baseline="-1317" dirty="0" smtClean="0">
                <a:latin typeface="Arial"/>
                <a:cs typeface="Arial"/>
              </a:rPr>
              <a:t>ign</a:t>
            </a:r>
            <a:r>
              <a:rPr sz="3300" spc="-65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</a:t>
            </a:r>
            <a:r>
              <a:rPr sz="3300" spc="-1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d</a:t>
            </a:r>
            <a:r>
              <a:rPr sz="3300" spc="4" baseline="-1317" dirty="0" smtClean="0">
                <a:latin typeface="Arial"/>
                <a:cs typeface="Arial"/>
              </a:rPr>
              <a:t>i</a:t>
            </a:r>
            <a:r>
              <a:rPr sz="3300" spc="0" baseline="-1317" dirty="0" smtClean="0">
                <a:latin typeface="Arial"/>
                <a:cs typeface="Arial"/>
              </a:rPr>
              <a:t>st</a:t>
            </a:r>
            <a:r>
              <a:rPr sz="3300" spc="4" baseline="-1317" dirty="0" smtClean="0">
                <a:latin typeface="Arial"/>
                <a:cs typeface="Arial"/>
              </a:rPr>
              <a:t>a</a:t>
            </a:r>
            <a:r>
              <a:rPr sz="3300" spc="0" baseline="-1317" dirty="0" smtClean="0">
                <a:latin typeface="Arial"/>
                <a:cs typeface="Arial"/>
              </a:rPr>
              <a:t>nce</a:t>
            </a:r>
            <a:r>
              <a:rPr sz="3300" spc="-4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value</a:t>
            </a:r>
            <a:r>
              <a:rPr sz="3300" spc="-5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to</a:t>
            </a:r>
            <a:r>
              <a:rPr sz="3300" spc="4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all</a:t>
            </a:r>
            <a:r>
              <a:rPr sz="3300" spc="-1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vertices</a:t>
            </a:r>
            <a:r>
              <a:rPr sz="3300" spc="-65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in</a:t>
            </a:r>
            <a:r>
              <a:rPr sz="3300" spc="-1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the</a:t>
            </a:r>
            <a:r>
              <a:rPr sz="3300" spc="-30" baseline="-1317" dirty="0" smtClean="0">
                <a:latin typeface="Arial"/>
                <a:cs typeface="Arial"/>
              </a:rPr>
              <a:t> </a:t>
            </a:r>
            <a:r>
              <a:rPr sz="3300" spc="4" baseline="-1317" dirty="0" smtClean="0">
                <a:latin typeface="Arial"/>
                <a:cs typeface="Arial"/>
              </a:rPr>
              <a:t>i</a:t>
            </a:r>
            <a:r>
              <a:rPr sz="3300" spc="0" baseline="-1317" dirty="0" smtClean="0">
                <a:latin typeface="Arial"/>
                <a:cs typeface="Arial"/>
              </a:rPr>
              <a:t>nput</a:t>
            </a:r>
            <a:r>
              <a:rPr sz="3300" spc="-42" baseline="-1317" dirty="0" smtClean="0">
                <a:latin typeface="Arial"/>
                <a:cs typeface="Arial"/>
              </a:rPr>
              <a:t> </a:t>
            </a:r>
            <a:r>
              <a:rPr sz="3300" spc="0" baseline="-1317" dirty="0" smtClean="0">
                <a:latin typeface="Arial"/>
                <a:cs typeface="Arial"/>
              </a:rPr>
              <a:t>grap</a:t>
            </a:r>
            <a:r>
              <a:rPr sz="3300" spc="4" baseline="-1317" dirty="0" smtClean="0">
                <a:latin typeface="Arial"/>
                <a:cs typeface="Arial"/>
              </a:rPr>
              <a:t>h</a:t>
            </a:r>
            <a:r>
              <a:rPr sz="3300" spc="0" baseline="-1317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marL="127000" marR="35492">
              <a:lnSpc>
                <a:spcPct val="122070"/>
              </a:lnSpc>
            </a:pPr>
            <a:r>
              <a:rPr sz="2200" dirty="0" smtClean="0">
                <a:latin typeface="Arellion"/>
                <a:cs typeface="Arellion"/>
              </a:rPr>
              <a:t></a:t>
            </a:r>
            <a:r>
              <a:rPr sz="2200" spc="-450" dirty="0" smtClean="0">
                <a:latin typeface="Arellion"/>
                <a:cs typeface="Arellion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ti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ze</a:t>
            </a:r>
            <a:r>
              <a:rPr sz="2200" spc="-7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di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ta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ce</a:t>
            </a:r>
            <a:r>
              <a:rPr sz="2200" spc="-8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valu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4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as</a:t>
            </a:r>
            <a:r>
              <a:rPr sz="2200" spc="-2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INFINITE.</a:t>
            </a:r>
            <a:endParaRPr sz="2200">
              <a:latin typeface="Arial"/>
              <a:cs typeface="Arial"/>
            </a:endParaRPr>
          </a:p>
          <a:p>
            <a:pPr marL="413816" marR="114392" indent="-286816">
              <a:lnSpc>
                <a:spcPts val="3222"/>
              </a:lnSpc>
              <a:spcBef>
                <a:spcPts val="80"/>
              </a:spcBef>
            </a:pPr>
            <a:r>
              <a:rPr sz="2200" dirty="0" smtClean="0">
                <a:latin typeface="Arellion"/>
                <a:cs typeface="Arellion"/>
              </a:rPr>
              <a:t></a:t>
            </a:r>
            <a:r>
              <a:rPr sz="2200" spc="-450" dirty="0" smtClean="0">
                <a:latin typeface="Arellion"/>
                <a:cs typeface="Arellion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As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8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value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as</a:t>
            </a:r>
            <a:r>
              <a:rPr sz="2200" spc="-1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0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f</a:t>
            </a:r>
            <a:r>
              <a:rPr sz="2200" spc="0" dirty="0" smtClean="0">
                <a:latin typeface="Arial"/>
                <a:cs typeface="Arial"/>
              </a:rPr>
              <a:t>or</a:t>
            </a:r>
            <a:r>
              <a:rPr sz="2200" spc="-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ou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ce</a:t>
            </a:r>
            <a:r>
              <a:rPr sz="2200" spc="-5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vertex</a:t>
            </a:r>
            <a:r>
              <a:rPr sz="2200" spc="-3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so</a:t>
            </a:r>
            <a:r>
              <a:rPr sz="2200" spc="-1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4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 </a:t>
            </a:r>
            <a:endParaRPr sz="2200">
              <a:latin typeface="Arial"/>
              <a:cs typeface="Arial"/>
            </a:endParaRPr>
          </a:p>
          <a:p>
            <a:pPr marL="413816" marR="114392">
              <a:lnSpc>
                <a:spcPts val="2529"/>
              </a:lnSpc>
            </a:pPr>
            <a:r>
              <a:rPr sz="2200" spc="0" dirty="0" smtClean="0">
                <a:latin typeface="Arial"/>
                <a:cs typeface="Arial"/>
              </a:rPr>
              <a:t>p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9" dirty="0" smtClean="0">
                <a:latin typeface="Arial"/>
                <a:cs typeface="Arial"/>
              </a:rPr>
              <a:t>k</a:t>
            </a:r>
            <a:r>
              <a:rPr sz="2200" spc="0" dirty="0" smtClean="0">
                <a:latin typeface="Arial"/>
                <a:cs typeface="Arial"/>
              </a:rPr>
              <a:t>ed</a:t>
            </a:r>
            <a:r>
              <a:rPr sz="2200" spc="-6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fi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ct val="95825"/>
              </a:lnSpc>
              <a:spcBef>
                <a:spcPts val="24"/>
              </a:spcBef>
            </a:pPr>
            <a:r>
              <a:rPr sz="2200" spc="0" dirty="0" smtClean="0">
                <a:latin typeface="Arial"/>
                <a:cs typeface="Arial"/>
              </a:rPr>
              <a:t>Wh</a:t>
            </a:r>
            <a:r>
              <a:rPr sz="2200" spc="9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le</a:t>
            </a:r>
            <a:r>
              <a:rPr sz="2200" spc="-54" dirty="0" smtClean="0">
                <a:latin typeface="Arial"/>
                <a:cs typeface="Arial"/>
              </a:rPr>
              <a:t> </a:t>
            </a:r>
            <a:r>
              <a:rPr sz="2200" b="1" i="1" spc="-34" dirty="0" smtClean="0">
                <a:latin typeface="Arial"/>
                <a:cs typeface="Arial"/>
              </a:rPr>
              <a:t>T</a:t>
            </a:r>
            <a:r>
              <a:rPr sz="2200" b="1" i="1" spc="0" dirty="0" smtClean="0">
                <a:latin typeface="Arial"/>
                <a:cs typeface="Arial"/>
              </a:rPr>
              <a:t>ree</a:t>
            </a:r>
            <a:r>
              <a:rPr sz="2200" b="1" i="1" spc="-31" dirty="0" smtClean="0">
                <a:latin typeface="Arial"/>
                <a:cs typeface="Arial"/>
              </a:rPr>
              <a:t> </a:t>
            </a:r>
            <a:r>
              <a:rPr sz="2200" b="1" i="1" spc="-84" dirty="0" smtClean="0">
                <a:latin typeface="Arial"/>
                <a:cs typeface="Arial"/>
              </a:rPr>
              <a:t>V</a:t>
            </a:r>
            <a:r>
              <a:rPr sz="2200" b="1" i="1" spc="0" dirty="0" smtClean="0">
                <a:latin typeface="Arial"/>
                <a:cs typeface="Arial"/>
              </a:rPr>
              <a:t>ertex</a:t>
            </a:r>
            <a:r>
              <a:rPr sz="2200" b="1" i="1" spc="-5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do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’t</a:t>
            </a:r>
            <a:r>
              <a:rPr sz="2200" spc="-5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9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ude</a:t>
            </a:r>
            <a:r>
              <a:rPr sz="2200" spc="-6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verti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es</a:t>
            </a:r>
            <a:endParaRPr sz="2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7340" y="1188131"/>
            <a:ext cx="288674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5"/>
              </a:lnSpc>
              <a:spcBef>
                <a:spcPts val="119"/>
              </a:spcBef>
            </a:pPr>
            <a:r>
              <a:rPr sz="3300" spc="0" baseline="1034" dirty="0" smtClean="0">
                <a:latin typeface="Arellion"/>
                <a:cs typeface="Arellion"/>
              </a:rPr>
              <a:t></a:t>
            </a:r>
            <a:endParaRPr sz="2200">
              <a:latin typeface="Arellion"/>
              <a:cs typeface="Arellio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591520" y="1188027"/>
            <a:ext cx="28504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</a:t>
            </a:r>
            <a:endParaRPr sz="2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7340" y="2227633"/>
            <a:ext cx="288961" cy="3045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00"/>
              </a:lnSpc>
              <a:spcBef>
                <a:spcPts val="120"/>
              </a:spcBef>
            </a:pPr>
            <a:r>
              <a:rPr sz="3300" spc="0" baseline="1034" dirty="0" smtClean="0">
                <a:latin typeface="Arellion"/>
                <a:cs typeface="Arellion"/>
              </a:rPr>
              <a:t></a:t>
            </a:r>
            <a:endParaRPr sz="2200">
              <a:latin typeface="Arellion"/>
              <a:cs typeface="Arellio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7340" y="3636310"/>
            <a:ext cx="288674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5"/>
              </a:lnSpc>
              <a:spcBef>
                <a:spcPts val="119"/>
              </a:spcBef>
            </a:pPr>
            <a:r>
              <a:rPr sz="3300" spc="0" baseline="1034" dirty="0" smtClean="0">
                <a:latin typeface="Arellion"/>
                <a:cs typeface="Arellion"/>
              </a:rPr>
              <a:t></a:t>
            </a:r>
            <a:endParaRPr sz="2200">
              <a:latin typeface="Arellion"/>
              <a:cs typeface="Arellio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4540" y="4005118"/>
            <a:ext cx="288674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5"/>
              </a:lnSpc>
              <a:spcBef>
                <a:spcPts val="119"/>
              </a:spcBef>
            </a:pPr>
            <a:r>
              <a:rPr sz="3300" spc="0" baseline="1034" dirty="0" smtClean="0">
                <a:latin typeface="Arellion"/>
                <a:cs typeface="Arellion"/>
              </a:rPr>
              <a:t></a:t>
            </a:r>
            <a:endParaRPr sz="2200">
              <a:latin typeface="Arellion"/>
              <a:cs typeface="Arellio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51356" y="4005014"/>
            <a:ext cx="4464454" cy="6060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Pi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k</a:t>
            </a:r>
            <a:r>
              <a:rPr sz="2200" spc="-4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x</a:t>
            </a:r>
            <a:r>
              <a:rPr sz="2200" spc="-34" dirty="0" smtClean="0">
                <a:latin typeface="Arial"/>
                <a:cs typeface="Arial"/>
              </a:rPr>
              <a:t> </a:t>
            </a:r>
            <a:r>
              <a:rPr sz="2200" b="1" i="1" spc="0" dirty="0" smtClean="0">
                <a:latin typeface="Arial"/>
                <a:cs typeface="Arial"/>
              </a:rPr>
              <a:t>u</a:t>
            </a:r>
            <a:r>
              <a:rPr sz="2200" b="1" i="1" spc="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whi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-5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2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ere</a:t>
            </a:r>
            <a:r>
              <a:rPr sz="2200" spc="-3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</a:t>
            </a:r>
            <a:endParaRPr sz="2200">
              <a:latin typeface="Arial"/>
              <a:cs typeface="Arial"/>
            </a:endParaRPr>
          </a:p>
          <a:p>
            <a:pPr marL="12700" marR="41833">
              <a:lnSpc>
                <a:spcPts val="2375"/>
              </a:lnSpc>
              <a:spcBef>
                <a:spcPts val="1"/>
              </a:spcBef>
            </a:pPr>
            <a:r>
              <a:rPr sz="2200" spc="0" dirty="0" smtClean="0">
                <a:latin typeface="Arial"/>
                <a:cs typeface="Arial"/>
              </a:rPr>
              <a:t>min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mum</a:t>
            </a:r>
            <a:r>
              <a:rPr sz="2200" spc="-5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7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valu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07177" y="4005014"/>
            <a:ext cx="1572135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b="1" i="1" spc="-34" dirty="0" smtClean="0">
                <a:latin typeface="Arial"/>
                <a:cs typeface="Arial"/>
              </a:rPr>
              <a:t>T</a:t>
            </a:r>
            <a:r>
              <a:rPr sz="2200" b="1" i="1" spc="0" dirty="0" smtClean="0">
                <a:latin typeface="Arial"/>
                <a:cs typeface="Arial"/>
              </a:rPr>
              <a:t>ree</a:t>
            </a:r>
            <a:r>
              <a:rPr sz="2200" b="1" i="1" spc="-46" dirty="0" smtClean="0">
                <a:latin typeface="Arial"/>
                <a:cs typeface="Arial"/>
              </a:rPr>
              <a:t> </a:t>
            </a:r>
            <a:r>
              <a:rPr sz="2200" b="1" i="1" spc="-79" dirty="0" smtClean="0">
                <a:latin typeface="Arial"/>
                <a:cs typeface="Arial"/>
              </a:rPr>
              <a:t>V</a:t>
            </a:r>
            <a:r>
              <a:rPr sz="2200" b="1" i="1" spc="0" dirty="0" smtClean="0">
                <a:latin typeface="Arial"/>
                <a:cs typeface="Arial"/>
              </a:rPr>
              <a:t>ertex</a:t>
            </a:r>
            <a:endParaRPr sz="2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270242" y="4005014"/>
            <a:ext cx="532425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and</a:t>
            </a:r>
            <a:endParaRPr sz="2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813802" y="4005014"/>
            <a:ext cx="517365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s</a:t>
            </a:r>
            <a:endParaRPr sz="2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4540" y="4675678"/>
            <a:ext cx="288674" cy="673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40"/>
              </a:lnSpc>
              <a:spcBef>
                <a:spcPts val="137"/>
              </a:spcBef>
            </a:pPr>
            <a:r>
              <a:rPr sz="3300" spc="0" baseline="6206" dirty="0" smtClean="0">
                <a:latin typeface="Arellion"/>
                <a:cs typeface="Arellion"/>
              </a:rPr>
              <a:t></a:t>
            </a:r>
            <a:endParaRPr sz="2200">
              <a:latin typeface="Arellion"/>
              <a:cs typeface="Arellion"/>
            </a:endParaRPr>
          </a:p>
          <a:p>
            <a:pPr marL="12700">
              <a:lnSpc>
                <a:spcPts val="2560"/>
              </a:lnSpc>
            </a:pPr>
            <a:r>
              <a:rPr sz="2200" spc="0" dirty="0" smtClean="0">
                <a:latin typeface="Arellion"/>
                <a:cs typeface="Arellion"/>
              </a:rPr>
              <a:t></a:t>
            </a:r>
            <a:endParaRPr sz="220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51356" y="4675574"/>
            <a:ext cx="152850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In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de</a:t>
            </a:r>
            <a:r>
              <a:rPr sz="2200" spc="-55" dirty="0" smtClean="0">
                <a:latin typeface="Arial"/>
                <a:cs typeface="Arial"/>
              </a:rPr>
              <a:t> </a:t>
            </a:r>
            <a:r>
              <a:rPr sz="2200" b="1" i="1" spc="0" dirty="0" smtClean="0">
                <a:latin typeface="Arial"/>
                <a:cs typeface="Arial"/>
              </a:rPr>
              <a:t>u</a:t>
            </a:r>
            <a:r>
              <a:rPr sz="2200" b="1" i="1" spc="-1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to</a:t>
            </a:r>
            <a:endParaRPr sz="2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68270" y="4675574"/>
            <a:ext cx="1652382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b="1" i="1" spc="-34" dirty="0" smtClean="0">
                <a:latin typeface="Arial"/>
                <a:cs typeface="Arial"/>
              </a:rPr>
              <a:t>T</a:t>
            </a:r>
            <a:r>
              <a:rPr sz="2200" b="1" i="1" spc="0" dirty="0" smtClean="0">
                <a:latin typeface="Arial"/>
                <a:cs typeface="Arial"/>
              </a:rPr>
              <a:t>ree</a:t>
            </a:r>
            <a:r>
              <a:rPr sz="2200" b="1" i="1" spc="-31" dirty="0" smtClean="0">
                <a:latin typeface="Arial"/>
                <a:cs typeface="Arial"/>
              </a:rPr>
              <a:t> </a:t>
            </a:r>
            <a:r>
              <a:rPr sz="2200" b="1" i="1" spc="-84" dirty="0" smtClean="0">
                <a:latin typeface="Arial"/>
                <a:cs typeface="Arial"/>
              </a:rPr>
              <a:t>V</a:t>
            </a:r>
            <a:r>
              <a:rPr sz="2200" b="1" i="1" spc="0" dirty="0" smtClean="0">
                <a:latin typeface="Arial"/>
                <a:cs typeface="Arial"/>
              </a:rPr>
              <a:t>erte</a:t>
            </a:r>
            <a:r>
              <a:rPr sz="2200" b="1" i="1" spc="14" dirty="0" smtClean="0">
                <a:latin typeface="Arial"/>
                <a:cs typeface="Arial"/>
              </a:rPr>
              <a:t>x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51356" y="5044382"/>
            <a:ext cx="6211599" cy="13439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9391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Upd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te</a:t>
            </a:r>
            <a:r>
              <a:rPr sz="2200" spc="-5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8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value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ll</a:t>
            </a:r>
            <a:r>
              <a:rPr sz="2200" spc="-2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ad</a:t>
            </a:r>
            <a:r>
              <a:rPr sz="2200" b="1" spc="4" dirty="0" smtClean="0">
                <a:latin typeface="Arial"/>
                <a:cs typeface="Arial"/>
              </a:rPr>
              <a:t>j</a:t>
            </a:r>
            <a:r>
              <a:rPr sz="2200" b="1" spc="0" dirty="0" smtClean="0">
                <a:latin typeface="Arial"/>
                <a:cs typeface="Arial"/>
              </a:rPr>
              <a:t>ac</a:t>
            </a:r>
            <a:r>
              <a:rPr sz="2200" b="1" spc="4" dirty="0" smtClean="0">
                <a:latin typeface="Arial"/>
                <a:cs typeface="Arial"/>
              </a:rPr>
              <a:t>e</a:t>
            </a:r>
            <a:r>
              <a:rPr sz="2200" b="1" spc="0" dirty="0" smtClean="0">
                <a:latin typeface="Arial"/>
                <a:cs typeface="Arial"/>
              </a:rPr>
              <a:t>nt</a:t>
            </a:r>
            <a:r>
              <a:rPr sz="2200" b="1" spc="-64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verti</a:t>
            </a:r>
            <a:r>
              <a:rPr sz="2200" b="1" spc="4" dirty="0" smtClean="0">
                <a:latin typeface="Arial"/>
                <a:cs typeface="Arial"/>
              </a:rPr>
              <a:t>c</a:t>
            </a:r>
            <a:r>
              <a:rPr sz="2200" b="1" spc="0" dirty="0" smtClean="0">
                <a:latin typeface="Arial"/>
                <a:cs typeface="Arial"/>
              </a:rPr>
              <a:t>es</a:t>
            </a:r>
            <a:r>
              <a:rPr sz="2200" b="1" spc="-63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of</a:t>
            </a:r>
            <a:endParaRPr sz="2200">
              <a:latin typeface="Arial"/>
              <a:cs typeface="Arial"/>
            </a:endParaRPr>
          </a:p>
          <a:p>
            <a:pPr marL="183387" marR="48192">
              <a:lnSpc>
                <a:spcPct val="122070"/>
              </a:lnSpc>
            </a:pPr>
            <a:r>
              <a:rPr sz="2200" spc="59" dirty="0" smtClean="0">
                <a:latin typeface="Arellion"/>
                <a:cs typeface="Arellion"/>
              </a:rPr>
              <a:t></a:t>
            </a:r>
            <a:r>
              <a:rPr sz="2200" spc="0" dirty="0" smtClean="0">
                <a:latin typeface="Arial"/>
                <a:cs typeface="Arial"/>
              </a:rPr>
              <a:t>For</a:t>
            </a:r>
            <a:r>
              <a:rPr sz="2200" spc="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every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ad</a:t>
            </a:r>
            <a:r>
              <a:rPr sz="2200" spc="4" dirty="0" smtClean="0">
                <a:latin typeface="Arial"/>
                <a:cs typeface="Arial"/>
              </a:rPr>
              <a:t>j</a:t>
            </a:r>
            <a:r>
              <a:rPr sz="2200" spc="0" dirty="0" smtClean="0">
                <a:latin typeface="Arial"/>
                <a:cs typeface="Arial"/>
              </a:rPr>
              <a:t>ac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nt</a:t>
            </a:r>
            <a:r>
              <a:rPr sz="2200" spc="-6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vertex</a:t>
            </a:r>
            <a:r>
              <a:rPr sz="2200" spc="-2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</a:t>
            </a:r>
            <a:endParaRPr sz="2200">
              <a:latin typeface="Arial"/>
              <a:cs typeface="Arial"/>
            </a:endParaRPr>
          </a:p>
          <a:p>
            <a:pPr marL="640537">
              <a:lnSpc>
                <a:spcPts val="2775"/>
              </a:lnSpc>
              <a:spcBef>
                <a:spcPts val="138"/>
              </a:spcBef>
            </a:pPr>
            <a:r>
              <a:rPr sz="3300" spc="0" baseline="3103" dirty="0" smtClean="0">
                <a:latin typeface="Arellion"/>
                <a:cs typeface="Arellion"/>
              </a:rPr>
              <a:t></a:t>
            </a:r>
            <a:r>
              <a:rPr sz="3300" spc="-623" baseline="3103" dirty="0" smtClean="0">
                <a:latin typeface="Arellion"/>
                <a:cs typeface="Arellion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if s</a:t>
            </a:r>
            <a:r>
              <a:rPr sz="3300" spc="4" baseline="3952" dirty="0" smtClean="0">
                <a:latin typeface="Arial"/>
                <a:cs typeface="Arial"/>
              </a:rPr>
              <a:t>u</a:t>
            </a:r>
            <a:r>
              <a:rPr sz="3300" spc="0" baseline="3952" dirty="0" smtClean="0">
                <a:latin typeface="Arial"/>
                <a:cs typeface="Arial"/>
              </a:rPr>
              <a:t>m</a:t>
            </a:r>
            <a:r>
              <a:rPr sz="3300" spc="-31" baseline="3952" dirty="0" smtClean="0">
                <a:latin typeface="Arial"/>
                <a:cs typeface="Arial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of</a:t>
            </a:r>
            <a:r>
              <a:rPr sz="3300" spc="-18" baseline="3952" dirty="0" smtClean="0">
                <a:latin typeface="Arial"/>
                <a:cs typeface="Arial"/>
              </a:rPr>
              <a:t> </a:t>
            </a:r>
            <a:r>
              <a:rPr sz="3300" spc="4" baseline="3952" dirty="0" smtClean="0">
                <a:latin typeface="Arial"/>
                <a:cs typeface="Arial"/>
              </a:rPr>
              <a:t>d</a:t>
            </a:r>
            <a:r>
              <a:rPr sz="3300" spc="0" baseline="3952" dirty="0" smtClean="0">
                <a:latin typeface="Arial"/>
                <a:cs typeface="Arial"/>
              </a:rPr>
              <a:t>i</a:t>
            </a:r>
            <a:r>
              <a:rPr sz="3300" spc="9" baseline="3952" dirty="0" smtClean="0">
                <a:latin typeface="Arial"/>
                <a:cs typeface="Arial"/>
              </a:rPr>
              <a:t>s</a:t>
            </a:r>
            <a:r>
              <a:rPr sz="3300" spc="0" baseline="3952" dirty="0" smtClean="0">
                <a:latin typeface="Arial"/>
                <a:cs typeface="Arial"/>
              </a:rPr>
              <a:t>ta</a:t>
            </a:r>
            <a:r>
              <a:rPr sz="3300" spc="4" baseline="3952" dirty="0" smtClean="0">
                <a:latin typeface="Arial"/>
                <a:cs typeface="Arial"/>
              </a:rPr>
              <a:t>n</a:t>
            </a:r>
            <a:r>
              <a:rPr sz="3300" spc="0" baseline="3952" dirty="0" smtClean="0">
                <a:latin typeface="Arial"/>
                <a:cs typeface="Arial"/>
              </a:rPr>
              <a:t>ce</a:t>
            </a:r>
            <a:r>
              <a:rPr sz="3300" spc="-81" baseline="3952" dirty="0" smtClean="0">
                <a:latin typeface="Arial"/>
                <a:cs typeface="Arial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value</a:t>
            </a:r>
            <a:r>
              <a:rPr sz="3300" spc="-37" baseline="3952" dirty="0" smtClean="0">
                <a:latin typeface="Arial"/>
                <a:cs typeface="Arial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of</a:t>
            </a:r>
            <a:r>
              <a:rPr sz="3300" spc="-18" baseline="3952" dirty="0" smtClean="0">
                <a:latin typeface="Arial"/>
                <a:cs typeface="Arial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u</a:t>
            </a:r>
            <a:r>
              <a:rPr sz="3300" spc="-2" baseline="3952" dirty="0" smtClean="0">
                <a:latin typeface="Arial"/>
                <a:cs typeface="Arial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(fr</a:t>
            </a:r>
            <a:r>
              <a:rPr sz="3300" spc="4" baseline="3952" dirty="0" smtClean="0">
                <a:latin typeface="Arial"/>
                <a:cs typeface="Arial"/>
              </a:rPr>
              <a:t>o</a:t>
            </a:r>
            <a:r>
              <a:rPr sz="3300" spc="0" baseline="3952" dirty="0" smtClean="0">
                <a:latin typeface="Arial"/>
                <a:cs typeface="Arial"/>
              </a:rPr>
              <a:t>m</a:t>
            </a:r>
            <a:r>
              <a:rPr sz="3300" spc="-31" baseline="3952" dirty="0" smtClean="0">
                <a:latin typeface="Arial"/>
                <a:cs typeface="Arial"/>
              </a:rPr>
              <a:t> </a:t>
            </a:r>
            <a:r>
              <a:rPr sz="3300" spc="0" baseline="3952" dirty="0" smtClean="0">
                <a:latin typeface="Arial"/>
                <a:cs typeface="Arial"/>
              </a:rPr>
              <a:t>s</a:t>
            </a:r>
            <a:r>
              <a:rPr sz="3300" spc="4" baseline="3952" dirty="0" smtClean="0">
                <a:latin typeface="Arial"/>
                <a:cs typeface="Arial"/>
              </a:rPr>
              <a:t>o</a:t>
            </a:r>
            <a:r>
              <a:rPr sz="3300" spc="0" baseline="3952" dirty="0" smtClean="0">
                <a:latin typeface="Arial"/>
                <a:cs typeface="Arial"/>
              </a:rPr>
              <a:t>ur</a:t>
            </a:r>
            <a:r>
              <a:rPr sz="3300" spc="4" baseline="3952" dirty="0" smtClean="0">
                <a:latin typeface="Arial"/>
                <a:cs typeface="Arial"/>
              </a:rPr>
              <a:t>c</a:t>
            </a:r>
            <a:r>
              <a:rPr sz="3300" spc="0" baseline="3952" dirty="0" smtClean="0">
                <a:latin typeface="Arial"/>
                <a:cs typeface="Arial"/>
              </a:rPr>
              <a:t>e)</a:t>
            </a:r>
            <a:endParaRPr sz="2200">
              <a:latin typeface="Arial"/>
              <a:cs typeface="Arial"/>
            </a:endParaRPr>
          </a:p>
          <a:p>
            <a:pPr marL="869137" marR="27214">
              <a:lnSpc>
                <a:spcPts val="2115"/>
              </a:lnSpc>
            </a:pPr>
            <a:r>
              <a:rPr sz="3300" spc="0" baseline="1317" dirty="0" smtClean="0">
                <a:latin typeface="Arial"/>
                <a:cs typeface="Arial"/>
              </a:rPr>
              <a:t>ed</a:t>
            </a:r>
            <a:r>
              <a:rPr sz="3300" spc="4" baseline="1317" dirty="0" smtClean="0">
                <a:latin typeface="Arial"/>
                <a:cs typeface="Arial"/>
              </a:rPr>
              <a:t>g</a:t>
            </a:r>
            <a:r>
              <a:rPr sz="3300" spc="0" baseline="1317" dirty="0" smtClean="0">
                <a:latin typeface="Arial"/>
                <a:cs typeface="Arial"/>
              </a:rPr>
              <a:t>e</a:t>
            </a:r>
            <a:r>
              <a:rPr sz="3300" spc="-48" baseline="1317" dirty="0" smtClean="0">
                <a:latin typeface="Arial"/>
                <a:cs typeface="Arial"/>
              </a:rPr>
              <a:t> </a:t>
            </a:r>
            <a:r>
              <a:rPr sz="3300" spc="9" baseline="1317" dirty="0" smtClean="0">
                <a:latin typeface="Arial"/>
                <a:cs typeface="Arial"/>
              </a:rPr>
              <a:t>u</a:t>
            </a:r>
            <a:r>
              <a:rPr sz="3300" spc="0" baseline="1317" dirty="0" smtClean="0">
                <a:latin typeface="Arial"/>
                <a:cs typeface="Arial"/>
              </a:rPr>
              <a:t>-</a:t>
            </a:r>
            <a:r>
              <a:rPr sz="3300" spc="-175" baseline="1317" dirty="0" smtClean="0">
                <a:latin typeface="Arial"/>
                <a:cs typeface="Arial"/>
              </a:rPr>
              <a:t>v</a:t>
            </a:r>
            <a:r>
              <a:rPr sz="3300" spc="0" baseline="1317" dirty="0" smtClean="0">
                <a:latin typeface="Arial"/>
                <a:cs typeface="Arial"/>
              </a:rPr>
              <a:t>,</a:t>
            </a:r>
            <a:r>
              <a:rPr sz="3300" spc="-5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is</a:t>
            </a:r>
            <a:r>
              <a:rPr sz="3300" spc="-15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l</a:t>
            </a:r>
            <a:r>
              <a:rPr sz="3300" spc="4" baseline="1317" dirty="0" smtClean="0">
                <a:latin typeface="Arial"/>
                <a:cs typeface="Arial"/>
              </a:rPr>
              <a:t>e</a:t>
            </a:r>
            <a:r>
              <a:rPr sz="3300" spc="0" baseline="1317" dirty="0" smtClean="0">
                <a:latin typeface="Arial"/>
                <a:cs typeface="Arial"/>
              </a:rPr>
              <a:t>ss</a:t>
            </a:r>
            <a:r>
              <a:rPr sz="3300" spc="-39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th</a:t>
            </a:r>
            <a:r>
              <a:rPr sz="3300" spc="4" baseline="1317" dirty="0" smtClean="0">
                <a:latin typeface="Arial"/>
                <a:cs typeface="Arial"/>
              </a:rPr>
              <a:t>a</a:t>
            </a:r>
            <a:r>
              <a:rPr sz="3300" spc="0" baseline="1317" dirty="0" smtClean="0">
                <a:latin typeface="Arial"/>
                <a:cs typeface="Arial"/>
              </a:rPr>
              <a:t>n</a:t>
            </a:r>
            <a:r>
              <a:rPr sz="3300" spc="-27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the</a:t>
            </a:r>
            <a:r>
              <a:rPr sz="3300" spc="-30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d</a:t>
            </a:r>
            <a:r>
              <a:rPr sz="3300" spc="4" baseline="1317" dirty="0" smtClean="0">
                <a:latin typeface="Arial"/>
                <a:cs typeface="Arial"/>
              </a:rPr>
              <a:t>i</a:t>
            </a:r>
            <a:r>
              <a:rPr sz="3300" spc="0" baseline="1317" dirty="0" smtClean="0">
                <a:latin typeface="Arial"/>
                <a:cs typeface="Arial"/>
              </a:rPr>
              <a:t>s</a:t>
            </a:r>
            <a:r>
              <a:rPr sz="3300" spc="4" baseline="1317" dirty="0" smtClean="0">
                <a:latin typeface="Arial"/>
                <a:cs typeface="Arial"/>
              </a:rPr>
              <a:t>t</a:t>
            </a:r>
            <a:r>
              <a:rPr sz="3300" spc="0" baseline="1317" dirty="0" smtClean="0">
                <a:latin typeface="Arial"/>
                <a:cs typeface="Arial"/>
              </a:rPr>
              <a:t>an</a:t>
            </a:r>
            <a:r>
              <a:rPr sz="3300" spc="9" baseline="1317" dirty="0" smtClean="0">
                <a:latin typeface="Arial"/>
                <a:cs typeface="Arial"/>
              </a:rPr>
              <a:t>c</a:t>
            </a:r>
            <a:r>
              <a:rPr sz="3300" spc="0" baseline="1317" dirty="0" smtClean="0">
                <a:latin typeface="Arial"/>
                <a:cs typeface="Arial"/>
              </a:rPr>
              <a:t>e</a:t>
            </a:r>
            <a:r>
              <a:rPr sz="3300" spc="-81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value</a:t>
            </a:r>
            <a:r>
              <a:rPr sz="3300" spc="-37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of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55814" y="5044382"/>
            <a:ext cx="31768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b="1" spc="19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51954" y="5782328"/>
            <a:ext cx="549319" cy="6060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594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and</a:t>
            </a:r>
            <a:endParaRPr sz="2200">
              <a:latin typeface="Arial"/>
              <a:cs typeface="Arial"/>
            </a:endParaRPr>
          </a:p>
          <a:p>
            <a:pPr marL="12700" marR="41833">
              <a:lnSpc>
                <a:spcPts val="2375"/>
              </a:lnSpc>
              <a:spcBef>
                <a:spcPts val="1"/>
              </a:spcBef>
            </a:pPr>
            <a:r>
              <a:rPr sz="2200" spc="0" dirty="0" smtClean="0">
                <a:latin typeface="Arial"/>
                <a:cs typeface="Arial"/>
              </a:rPr>
              <a:t>v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12408" y="5782328"/>
            <a:ext cx="873789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we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ght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697053" y="5782328"/>
            <a:ext cx="299829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of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36394" y="6452888"/>
            <a:ext cx="1771710" cy="3043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5"/>
              </a:lnSpc>
              <a:spcBef>
                <a:spcPts val="119"/>
              </a:spcBef>
            </a:pPr>
            <a:r>
              <a:rPr sz="3300" spc="54" baseline="1034" dirty="0" smtClean="0">
                <a:latin typeface="Arellion"/>
                <a:cs typeface="Arellion"/>
              </a:rPr>
              <a:t></a:t>
            </a:r>
            <a:r>
              <a:rPr sz="3300" spc="0" baseline="1317" dirty="0" smtClean="0">
                <a:latin typeface="Arial"/>
                <a:cs typeface="Arial"/>
              </a:rPr>
              <a:t>th</a:t>
            </a:r>
            <a:r>
              <a:rPr sz="3300" spc="4" baseline="1317" dirty="0" smtClean="0">
                <a:latin typeface="Arial"/>
                <a:cs typeface="Arial"/>
              </a:rPr>
              <a:t>e</a:t>
            </a:r>
            <a:r>
              <a:rPr sz="3300" spc="0" baseline="1317" dirty="0" smtClean="0">
                <a:latin typeface="Arial"/>
                <a:cs typeface="Arial"/>
              </a:rPr>
              <a:t>n</a:t>
            </a:r>
            <a:r>
              <a:rPr sz="3300" spc="9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up</a:t>
            </a:r>
            <a:r>
              <a:rPr sz="3300" spc="4" baseline="1317" dirty="0" smtClean="0">
                <a:latin typeface="Arial"/>
                <a:cs typeface="Arial"/>
              </a:rPr>
              <a:t>d</a:t>
            </a:r>
            <a:r>
              <a:rPr sz="3300" spc="0" baseline="1317" dirty="0" smtClean="0">
                <a:latin typeface="Arial"/>
                <a:cs typeface="Arial"/>
              </a:rPr>
              <a:t>ate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20340" y="6452888"/>
            <a:ext cx="1782036" cy="3009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60"/>
              </a:lnSpc>
              <a:spcBef>
                <a:spcPts val="118"/>
              </a:spcBef>
            </a:pPr>
            <a:r>
              <a:rPr lang="en-US" sz="3300" spc="9" baseline="1317" dirty="0">
                <a:latin typeface="Arial"/>
                <a:cs typeface="Arial"/>
              </a:rPr>
              <a:t>The distance</a:t>
            </a:r>
            <a:endParaRPr sz="3300" spc="9" baseline="1317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07177" y="6477508"/>
            <a:ext cx="1691500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value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-164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74040" y="496426"/>
            <a:ext cx="6834301" cy="11364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46505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APPLIC</a:t>
            </a:r>
            <a:r>
              <a:rPr sz="3600" spc="-250" dirty="0" smtClean="0">
                <a:solidFill>
                  <a:srgbClr val="C00000"/>
                </a:solidFill>
                <a:latin typeface="Arial"/>
                <a:cs typeface="Arial"/>
              </a:rPr>
              <a:t>A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TION OF GRAPH</a:t>
            </a:r>
            <a:endParaRPr sz="3600">
              <a:latin typeface="Arial"/>
              <a:cs typeface="Arial"/>
            </a:endParaRPr>
          </a:p>
          <a:p>
            <a:pPr marL="12700" marR="68579">
              <a:lnSpc>
                <a:spcPct val="95825"/>
              </a:lnSpc>
              <a:spcBef>
                <a:spcPts val="2172"/>
              </a:spcBef>
            </a:pP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ap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s are wid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ly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used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model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any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situati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1140" y="1302670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8340" y="1741582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4852" y="1741582"/>
            <a:ext cx="6697167" cy="23791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6824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ere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entiti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or th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 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el</a:t>
            </a:r>
            <a:r>
              <a:rPr sz="2400" spc="-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ted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each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other</a:t>
            </a:r>
            <a:endParaRPr sz="240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irs.</a:t>
            </a:r>
            <a:endParaRPr sz="2400">
              <a:latin typeface="Arial"/>
              <a:cs typeface="Arial"/>
            </a:endParaRPr>
          </a:p>
          <a:p>
            <a:pPr marL="12700" marR="478337">
              <a:lnSpc>
                <a:spcPct val="100041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For e</a:t>
            </a:r>
            <a:r>
              <a:rPr sz="2400" spc="-14" dirty="0" smtClean="0">
                <a:latin typeface="Arial"/>
                <a:cs typeface="Arial"/>
              </a:rPr>
              <a:t>x</a:t>
            </a:r>
            <a:r>
              <a:rPr sz="2400" spc="0" dirty="0" smtClean="0">
                <a:latin typeface="Arial"/>
                <a:cs typeface="Arial"/>
              </a:rPr>
              <a:t>ample,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fol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ow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5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for</a:t>
            </a:r>
            <a:r>
              <a:rPr sz="2400" spc="9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ation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can be represented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by graphs:</a:t>
            </a:r>
            <a:endParaRPr sz="2400">
              <a:latin typeface="Arial"/>
              <a:cs typeface="Arial"/>
            </a:endParaRPr>
          </a:p>
          <a:p>
            <a:pPr marL="640841" marR="45720">
              <a:lnSpc>
                <a:spcPct val="95825"/>
              </a:lnSpc>
              <a:spcBef>
                <a:spcPts val="57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-200" dirty="0" smtClean="0">
                <a:latin typeface="Arial"/>
                <a:cs typeface="Arial"/>
              </a:rPr>
              <a:t> </a:t>
            </a:r>
            <a:r>
              <a:rPr sz="2400" spc="-8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ransporta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 networks</a:t>
            </a:r>
            <a:endParaRPr sz="2400">
              <a:latin typeface="Arial"/>
              <a:cs typeface="Arial"/>
            </a:endParaRPr>
          </a:p>
          <a:p>
            <a:pPr marL="1098042" marR="45720">
              <a:lnSpc>
                <a:spcPct val="95825"/>
              </a:lnSpc>
              <a:spcBef>
                <a:spcPts val="698"/>
              </a:spcBef>
            </a:pPr>
            <a:r>
              <a:rPr sz="2400" spc="0" dirty="0" smtClean="0">
                <a:latin typeface="Arial"/>
                <a:cs typeface="Arial"/>
              </a:rPr>
              <a:t>»</a:t>
            </a:r>
            <a:r>
              <a:rPr sz="2400" spc="459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ich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 a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rport</a:t>
            </a:r>
            <a:r>
              <a:rPr sz="2400" spc="9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, p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s,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etc.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85633" y="1741582"/>
            <a:ext cx="30703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8340" y="2546635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02994" y="4229385"/>
            <a:ext cx="6504000" cy="20130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4572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»</a:t>
            </a:r>
            <a:r>
              <a:rPr sz="2400" spc="-20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ed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es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can be a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rline</a:t>
            </a:r>
            <a:r>
              <a:rPr sz="2400" spc="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fli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hts, sh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pp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endParaRPr sz="2400">
              <a:latin typeface="Arial"/>
              <a:cs typeface="Arial"/>
            </a:endParaRPr>
          </a:p>
          <a:p>
            <a:pPr marL="698500" marR="4572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routes,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9" dirty="0" smtClean="0">
                <a:latin typeface="Arial"/>
                <a:cs typeface="Arial"/>
              </a:rPr>
              <a:t>c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-20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 circu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networks</a:t>
            </a:r>
            <a:endParaRPr sz="2400">
              <a:latin typeface="Arial"/>
              <a:cs typeface="Arial"/>
            </a:endParaRPr>
          </a:p>
          <a:p>
            <a:pPr marL="469900" marR="45720">
              <a:lnSpc>
                <a:spcPct val="95825"/>
              </a:lnSpc>
              <a:spcBef>
                <a:spcPts val="698"/>
              </a:spcBef>
            </a:pPr>
            <a:r>
              <a:rPr sz="2400" spc="0" dirty="0" smtClean="0">
                <a:latin typeface="Arial"/>
                <a:cs typeface="Arial"/>
              </a:rPr>
              <a:t>»</a:t>
            </a:r>
            <a:r>
              <a:rPr sz="2400" spc="-20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ts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ction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 dra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vertices</a:t>
            </a:r>
            <a:endParaRPr sz="2400">
              <a:latin typeface="Arial"/>
              <a:cs typeface="Arial"/>
            </a:endParaRPr>
          </a:p>
          <a:p>
            <a:pPr marL="469900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»</a:t>
            </a:r>
            <a:r>
              <a:rPr sz="2400" spc="-20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compone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res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bec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me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edges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the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88794" y="6277971"/>
            <a:ext cx="935227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graph.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533400"/>
            <a:ext cx="8229600" cy="2895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3400" y="3429000"/>
            <a:ext cx="7772400" cy="1752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1000" y="4953000"/>
            <a:ext cx="8229600" cy="137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14981" y="151352"/>
            <a:ext cx="216736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DI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J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IKSTRA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85021" y="151352"/>
            <a:ext cx="200866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457200" y="1295400"/>
            <a:ext cx="8001000" cy="205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5940" y="4351305"/>
            <a:ext cx="681634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om</a:t>
            </a:r>
            <a:endParaRPr sz="2400">
              <a:latin typeface="Arial"/>
              <a:cs typeface="Arial"/>
            </a:endParaRPr>
          </a:p>
          <a:p>
            <a:pPr marL="12700" marR="5846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om f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om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29055" y="4351305"/>
            <a:ext cx="240588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  <a:p>
            <a:pPr marL="12700" marR="5846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a 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83258" y="4351305"/>
            <a:ext cx="325932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  <a:p>
            <a:pPr marL="12700" marR="5846">
              <a:lnSpc>
                <a:spcPct val="100041"/>
              </a:lnSpc>
            </a:pP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21586" y="4351305"/>
            <a:ext cx="240588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b</a:t>
            </a:r>
            <a:endParaRPr sz="2400">
              <a:latin typeface="Arial"/>
              <a:cs typeface="Arial"/>
            </a:endParaRPr>
          </a:p>
          <a:p>
            <a:pPr marL="12700" marR="5846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d c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7806" y="4351305"/>
            <a:ext cx="172618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46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29463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12700" marR="16763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25446" y="4351305"/>
            <a:ext cx="259181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292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  <a:p>
            <a:pPr marL="12700" marR="5846" indent="18592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a a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80818" y="4351305"/>
            <a:ext cx="190906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987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-</a:t>
            </a:r>
            <a:endParaRPr sz="2400">
              <a:latin typeface="Arial"/>
              <a:cs typeface="Arial"/>
            </a:endParaRPr>
          </a:p>
          <a:p>
            <a:pPr marL="30987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-</a:t>
            </a:r>
            <a:endParaRPr sz="2400">
              <a:latin typeface="Arial"/>
              <a:cs typeface="Arial"/>
            </a:endParaRPr>
          </a:p>
          <a:p>
            <a:pPr marL="12700" marR="18287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-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66746" y="4351305"/>
            <a:ext cx="257352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464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b</a:t>
            </a:r>
            <a:endParaRPr sz="2400">
              <a:latin typeface="Arial"/>
              <a:cs typeface="Arial"/>
            </a:endParaRPr>
          </a:p>
          <a:p>
            <a:pPr marL="12700" marR="5846" indent="16764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b b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21254" y="4351305"/>
            <a:ext cx="1952117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159" marR="4572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of 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en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3</a:t>
            </a:r>
            <a:endParaRPr sz="2400">
              <a:latin typeface="Arial"/>
              <a:cs typeface="Arial"/>
            </a:endParaRPr>
          </a:p>
          <a:p>
            <a:pPr marL="29463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- d of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ngth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5</a:t>
            </a:r>
            <a:endParaRPr sz="240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-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 of 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ngth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7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9760" y="5448915"/>
            <a:ext cx="477634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om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 :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- b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- d - e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en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9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35940" y="674535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8840" y="674535"/>
            <a:ext cx="7150933" cy="28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jikstra</a:t>
            </a:r>
            <a:r>
              <a:rPr sz="2400" spc="-50" dirty="0" smtClean="0">
                <a:latin typeface="Arial"/>
                <a:cs typeface="Arial"/>
              </a:rPr>
              <a:t>’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rithm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es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t 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ays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rk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correctly</a:t>
            </a:r>
            <a:endParaRPr sz="2400">
              <a:latin typeface="Arial"/>
              <a:cs typeface="Arial"/>
            </a:endParaRPr>
          </a:p>
          <a:p>
            <a:pPr marL="127000" marR="39873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ed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ne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ativ</a:t>
            </a:r>
            <a:r>
              <a:rPr sz="2400" spc="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al</a:t>
            </a:r>
            <a:r>
              <a:rPr sz="2400" spc="-9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orithm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that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 used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ve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ne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ative w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hted,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4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source</a:t>
            </a:r>
            <a:r>
              <a:rPr sz="2400" spc="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shortes</a:t>
            </a:r>
            <a:r>
              <a:rPr sz="2400" spc="9" dirty="0" smtClean="0">
                <a:latin typeface="Arial"/>
                <a:cs typeface="Arial"/>
              </a:rPr>
              <a:t>t</a:t>
            </a:r>
            <a:r>
              <a:rPr sz="2400" spc="4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paths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path prob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em</a:t>
            </a:r>
            <a:endParaRPr sz="2400">
              <a:latin typeface="Arial"/>
              <a:cs typeface="Arial"/>
            </a:endParaRPr>
          </a:p>
          <a:p>
            <a:pPr marL="127000" marR="39873">
              <a:lnSpc>
                <a:spcPct val="95825"/>
              </a:lnSpc>
              <a:spcBef>
                <a:spcPts val="581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ma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4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rd</a:t>
            </a:r>
            <a:r>
              <a:rPr sz="2400" spc="-54" dirty="0" smtClean="0">
                <a:latin typeface="Arial"/>
                <a:cs typeface="Arial"/>
              </a:rPr>
              <a:t>’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4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rithm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(usi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dy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amic</a:t>
            </a:r>
            <a:endParaRPr sz="2400">
              <a:latin typeface="Arial"/>
              <a:cs typeface="Arial"/>
            </a:endParaRPr>
          </a:p>
          <a:p>
            <a:pPr marL="413766" marR="39873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program</a:t>
            </a:r>
            <a:r>
              <a:rPr sz="2400" spc="4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4" dirty="0" smtClean="0">
                <a:latin typeface="Arial"/>
                <a:cs typeface="Arial"/>
              </a:rPr>
              <a:t>g).</a:t>
            </a:r>
            <a:endParaRPr sz="24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696"/>
              </a:spcBef>
            </a:pPr>
            <a:r>
              <a:rPr sz="2400" b="1" spc="-50" dirty="0" smtClean="0">
                <a:latin typeface="Arial"/>
                <a:cs typeface="Arial"/>
              </a:rPr>
              <a:t>T</a:t>
            </a:r>
            <a:r>
              <a:rPr sz="2400" b="1" spc="0" dirty="0" smtClean="0">
                <a:latin typeface="Arial"/>
                <a:cs typeface="Arial"/>
              </a:rPr>
              <a:t>i</a:t>
            </a:r>
            <a:r>
              <a:rPr sz="2400" b="1" spc="4" dirty="0" smtClean="0">
                <a:latin typeface="Arial"/>
                <a:cs typeface="Arial"/>
              </a:rPr>
              <a:t>m</a:t>
            </a:r>
            <a:r>
              <a:rPr sz="2400" b="1" spc="0" dirty="0" smtClean="0">
                <a:latin typeface="Arial"/>
                <a:cs typeface="Arial"/>
              </a:rPr>
              <a:t>e</a:t>
            </a:r>
            <a:r>
              <a:rPr sz="2400" b="1" spc="-89" dirty="0" smtClean="0">
                <a:latin typeface="Arial"/>
                <a:cs typeface="Arial"/>
              </a:rPr>
              <a:t> </a:t>
            </a:r>
            <a:r>
              <a:rPr sz="2400" b="1" spc="0" dirty="0" smtClean="0">
                <a:latin typeface="Arial"/>
                <a:cs typeface="Arial"/>
              </a:rPr>
              <a:t>An</a:t>
            </a:r>
            <a:r>
              <a:rPr sz="2400" b="1" spc="-9" dirty="0" smtClean="0">
                <a:latin typeface="Arial"/>
                <a:cs typeface="Arial"/>
              </a:rPr>
              <a:t>a</a:t>
            </a:r>
            <a:r>
              <a:rPr sz="2400" b="1" spc="0" dirty="0" smtClean="0">
                <a:latin typeface="Arial"/>
                <a:cs typeface="Arial"/>
              </a:rPr>
              <a:t>l</a:t>
            </a:r>
            <a:r>
              <a:rPr sz="2400" b="1" spc="-19" dirty="0" smtClean="0">
                <a:latin typeface="Arial"/>
                <a:cs typeface="Arial"/>
              </a:rPr>
              <a:t>y</a:t>
            </a:r>
            <a:r>
              <a:rPr sz="2400" b="1" spc="0" dirty="0" smtClean="0">
                <a:latin typeface="Arial"/>
                <a:cs typeface="Arial"/>
              </a:rPr>
              <a:t>sis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1552606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3162331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3140" y="3601243"/>
            <a:ext cx="240588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79906" y="3601243"/>
            <a:ext cx="2392781" cy="1647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d</a:t>
            </a:r>
            <a:r>
              <a:rPr sz="2400" spc="4" dirty="0" smtClean="0">
                <a:latin typeface="Arial"/>
                <a:cs typeface="Arial"/>
              </a:rPr>
              <a:t>j</a:t>
            </a:r>
            <a:r>
              <a:rPr sz="2400" spc="0" dirty="0" smtClean="0">
                <a:latin typeface="Arial"/>
                <a:cs typeface="Arial"/>
              </a:rPr>
              <a:t>ace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cy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Ma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rix</a:t>
            </a:r>
            <a:endParaRPr sz="2400">
              <a:latin typeface="Arial"/>
              <a:cs typeface="Arial"/>
            </a:endParaRPr>
          </a:p>
          <a:p>
            <a:pPr marL="12700" marR="464875" indent="170687">
              <a:lnSpc>
                <a:spcPts val="2759"/>
              </a:lnSpc>
              <a:spcBef>
                <a:spcPts val="570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O(</a:t>
            </a:r>
            <a:r>
              <a:rPr sz="2400" spc="-4" dirty="0" smtClean="0">
                <a:latin typeface="Arial"/>
                <a:cs typeface="Arial"/>
              </a:rPr>
              <a:t>V</a:t>
            </a:r>
            <a:r>
              <a:rPr sz="2400" spc="0" baseline="25364" dirty="0" smtClean="0">
                <a:latin typeface="Arial"/>
                <a:cs typeface="Arial"/>
              </a:rPr>
              <a:t>2</a:t>
            </a:r>
            <a:r>
              <a:rPr sz="2400" spc="4" dirty="0" smtClean="0">
                <a:latin typeface="Arial"/>
                <a:cs typeface="Arial"/>
              </a:rPr>
              <a:t>). </a:t>
            </a:r>
            <a:endParaRPr sz="2400">
              <a:latin typeface="Arial"/>
              <a:cs typeface="Arial"/>
            </a:endParaRPr>
          </a:p>
          <a:p>
            <a:pPr marL="12700" marR="464875">
              <a:lnSpc>
                <a:spcPts val="2759"/>
              </a:lnSpc>
              <a:spcBef>
                <a:spcPts val="695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d</a:t>
            </a:r>
            <a:r>
              <a:rPr sz="2400" spc="4" dirty="0" smtClean="0">
                <a:latin typeface="Arial"/>
                <a:cs typeface="Arial"/>
              </a:rPr>
              <a:t>j</a:t>
            </a:r>
            <a:r>
              <a:rPr sz="2400" spc="0" dirty="0" smtClean="0">
                <a:latin typeface="Arial"/>
                <a:cs typeface="Arial"/>
              </a:rPr>
              <a:t>ace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cy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st</a:t>
            </a:r>
            <a:endParaRPr sz="2400">
              <a:latin typeface="Arial"/>
              <a:cs typeface="Arial"/>
            </a:endParaRPr>
          </a:p>
          <a:p>
            <a:pPr marL="183387" marR="45720">
              <a:lnSpc>
                <a:spcPct val="95825"/>
              </a:lnSpc>
              <a:spcBef>
                <a:spcPts val="715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O(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og</a:t>
            </a:r>
            <a:r>
              <a:rPr sz="2400" spc="-9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84778" y="3601243"/>
            <a:ext cx="2136749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Represe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ta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140" y="4479321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658088" y="1981200"/>
            <a:ext cx="4429125" cy="2543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28385" y="2286000"/>
            <a:ext cx="2217928" cy="2607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943600" y="5210175"/>
            <a:ext cx="2667000" cy="12668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43000" y="4890897"/>
            <a:ext cx="2743200" cy="14337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65987" y="326866"/>
            <a:ext cx="5320146" cy="7847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68398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Bicon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ected</a:t>
            </a:r>
            <a:r>
              <a:rPr sz="3200" spc="-2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Graph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ts val="2760"/>
              </a:lnSpc>
            </a:pPr>
            <a:r>
              <a:rPr sz="3600" spc="0" baseline="-1207" dirty="0" smtClean="0">
                <a:latin typeface="Arial"/>
                <a:cs typeface="Arial"/>
              </a:rPr>
              <a:t>A</a:t>
            </a:r>
            <a:r>
              <a:rPr sz="3600" spc="-134" baseline="-1207" dirty="0" smtClean="0">
                <a:latin typeface="Arial"/>
                <a:cs typeface="Arial"/>
              </a:rPr>
              <a:t> </a:t>
            </a:r>
            <a:r>
              <a:rPr sz="3600" spc="-9" baseline="-1207" dirty="0" smtClean="0">
                <a:latin typeface="Arial"/>
                <a:cs typeface="Arial"/>
              </a:rPr>
              <a:t>g</a:t>
            </a:r>
            <a:r>
              <a:rPr sz="3600" spc="0" baseline="-1207" dirty="0" smtClean="0">
                <a:latin typeface="Arial"/>
                <a:cs typeface="Arial"/>
              </a:rPr>
              <a:t>raph</a:t>
            </a:r>
            <a:r>
              <a:rPr sz="3600" spc="14" baseline="-1207" dirty="0" smtClean="0">
                <a:latin typeface="Arial"/>
                <a:cs typeface="Arial"/>
              </a:rPr>
              <a:t> </a:t>
            </a:r>
            <a:r>
              <a:rPr sz="3600" spc="0" baseline="-1207" dirty="0" smtClean="0">
                <a:latin typeface="Arial"/>
                <a:cs typeface="Arial"/>
              </a:rPr>
              <a:t>w</a:t>
            </a:r>
            <a:r>
              <a:rPr sz="3600" spc="-9" baseline="-1207" dirty="0" smtClean="0">
                <a:latin typeface="Arial"/>
                <a:cs typeface="Arial"/>
              </a:rPr>
              <a:t>i</a:t>
            </a:r>
            <a:r>
              <a:rPr sz="3600" spc="0" baseline="-1207" dirty="0" smtClean="0">
                <a:latin typeface="Arial"/>
                <a:cs typeface="Arial"/>
              </a:rPr>
              <a:t>th</a:t>
            </a:r>
            <a:r>
              <a:rPr sz="3600" spc="19" baseline="-1207" dirty="0" smtClean="0">
                <a:latin typeface="Arial"/>
                <a:cs typeface="Arial"/>
              </a:rPr>
              <a:t> </a:t>
            </a:r>
            <a:r>
              <a:rPr sz="3600" spc="0" baseline="-1207" dirty="0" smtClean="0">
                <a:latin typeface="Arial"/>
                <a:cs typeface="Arial"/>
              </a:rPr>
              <a:t>no articul</a:t>
            </a:r>
            <a:r>
              <a:rPr sz="3600" spc="-4" baseline="-1207" dirty="0" smtClean="0">
                <a:latin typeface="Arial"/>
                <a:cs typeface="Arial"/>
              </a:rPr>
              <a:t>a</a:t>
            </a:r>
            <a:r>
              <a:rPr sz="3600" spc="0" baseline="-1207" dirty="0" smtClean="0">
                <a:latin typeface="Arial"/>
                <a:cs typeface="Arial"/>
              </a:rPr>
              <a:t>tion</a:t>
            </a:r>
            <a:r>
              <a:rPr sz="3600" spc="34" baseline="-1207" dirty="0" smtClean="0">
                <a:latin typeface="Arial"/>
                <a:cs typeface="Arial"/>
              </a:rPr>
              <a:t> </a:t>
            </a:r>
            <a:r>
              <a:rPr sz="3600" spc="0" baseline="-1207" dirty="0" smtClean="0">
                <a:latin typeface="Arial"/>
                <a:cs typeface="Arial"/>
              </a:rPr>
              <a:t>po</a:t>
            </a:r>
            <a:r>
              <a:rPr sz="3600" spc="-9" baseline="-1207" dirty="0" smtClean="0">
                <a:latin typeface="Arial"/>
                <a:cs typeface="Arial"/>
              </a:rPr>
              <a:t>i</a:t>
            </a:r>
            <a:r>
              <a:rPr sz="3600" spc="0" baseline="-1207" dirty="0" smtClean="0">
                <a:latin typeface="Arial"/>
                <a:cs typeface="Arial"/>
              </a:rPr>
              <a:t>nt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3087" y="781462"/>
            <a:ext cx="177799" cy="769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65987" y="1220374"/>
            <a:ext cx="1476552" cy="695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168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and only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con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ected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56205" y="1220374"/>
            <a:ext cx="22351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if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92425" y="1220374"/>
            <a:ext cx="56245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any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68497" y="1220374"/>
            <a:ext cx="9017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ex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1982" y="1220374"/>
            <a:ext cx="29118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86782" y="1220374"/>
            <a:ext cx="11546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del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ted,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57519" y="1220374"/>
            <a:ext cx="49479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the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65926" y="1220374"/>
            <a:ext cx="8511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aph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29729" y="1220374"/>
            <a:ext cx="11559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emains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27707" y="161798"/>
            <a:ext cx="3976242" cy="2657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38600" y="2438400"/>
            <a:ext cx="4883784" cy="403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117975" y="99314"/>
            <a:ext cx="4915772" cy="11548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92683" marR="2673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19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p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1:</a:t>
            </a:r>
            <a:r>
              <a:rPr sz="2700" b="1" spc="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Fi</a:t>
            </a:r>
            <a:r>
              <a:rPr sz="2700" b="1" spc="9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d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4" baseline="3034" dirty="0" smtClean="0">
                <a:latin typeface="Calibri"/>
                <a:cs typeface="Calibri"/>
              </a:rPr>
              <a:t>D</a:t>
            </a:r>
            <a:r>
              <a:rPr sz="2700" b="1" spc="0" baseline="3034" dirty="0" smtClean="0">
                <a:latin typeface="Calibri"/>
                <a:cs typeface="Calibri"/>
              </a:rPr>
              <a:t>FN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41"/>
              </a:lnSpc>
              <a:spcBef>
                <a:spcPts val="611"/>
              </a:spcBef>
            </a:pPr>
            <a:r>
              <a:rPr sz="1800" spc="0" dirty="0" smtClean="0">
                <a:latin typeface="Arial"/>
                <a:cs typeface="Arial"/>
              </a:rPr>
              <a:t>Firs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, st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rting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at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y vert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3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rform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 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- first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4" dirty="0" smtClean="0">
                <a:latin typeface="Arial"/>
                <a:cs typeface="Arial"/>
              </a:rPr>
              <a:t>ea</a:t>
            </a:r>
            <a:r>
              <a:rPr sz="1800" spc="0" dirty="0" smtClean="0">
                <a:latin typeface="Arial"/>
                <a:cs typeface="Arial"/>
              </a:rPr>
              <a:t>rch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an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nu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-4" dirty="0" smtClean="0">
                <a:latin typeface="Arial"/>
                <a:cs typeface="Arial"/>
              </a:rPr>
              <a:t>be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4" dirty="0" smtClean="0">
                <a:latin typeface="Arial"/>
                <a:cs typeface="Arial"/>
              </a:rPr>
              <a:t>de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 th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y 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re vis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te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17975" y="1274500"/>
            <a:ext cx="3685540" cy="11873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ch v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rte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-129" dirty="0" smtClean="0">
                <a:latin typeface="Arial"/>
                <a:cs typeface="Arial"/>
              </a:rPr>
              <a:t>v</a:t>
            </a:r>
            <a:r>
              <a:rPr sz="1800" spc="0" dirty="0" smtClean="0">
                <a:latin typeface="Arial"/>
                <a:cs typeface="Arial"/>
              </a:rPr>
              <a:t>, ca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this 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re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endParaRPr sz="1800">
              <a:latin typeface="Arial"/>
              <a:cs typeface="Arial"/>
            </a:endParaRPr>
          </a:p>
          <a:p>
            <a:pPr marL="12700" marR="3429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m(v)</a:t>
            </a:r>
            <a:endParaRPr sz="1800">
              <a:latin typeface="Arial"/>
              <a:cs typeface="Arial"/>
            </a:endParaRPr>
          </a:p>
          <a:p>
            <a:pPr marL="142494" marR="34290">
              <a:lnSpc>
                <a:spcPct val="101725"/>
              </a:lnSpc>
              <a:spcBef>
                <a:spcPts val="825"/>
              </a:spcBef>
            </a:pPr>
            <a:r>
              <a:rPr sz="1800" spc="0" dirty="0" smtClean="0">
                <a:latin typeface="Calibri"/>
                <a:cs typeface="Calibri"/>
              </a:rPr>
              <a:t>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w</a:t>
            </a:r>
            <a:r>
              <a:rPr sz="1800" spc="-9" dirty="0" smtClean="0">
                <a:latin typeface="Calibri"/>
                <a:cs typeface="Calibri"/>
              </a:rPr>
              <a:t>(</a:t>
            </a:r>
            <a:r>
              <a:rPr sz="1800" spc="0" dirty="0" smtClean="0">
                <a:latin typeface="Calibri"/>
                <a:cs typeface="Calibri"/>
              </a:rPr>
              <a:t>F)=min{Nu</a:t>
            </a:r>
            <a:r>
              <a:rPr sz="1800" spc="4" dirty="0" smtClean="0">
                <a:latin typeface="Calibri"/>
                <a:cs typeface="Calibri"/>
              </a:rPr>
              <a:t>m</a:t>
            </a:r>
            <a:r>
              <a:rPr sz="1800" spc="0" dirty="0" smtClean="0">
                <a:latin typeface="Calibri"/>
                <a:cs typeface="Calibri"/>
              </a:rPr>
              <a:t>(F</a:t>
            </a:r>
            <a:r>
              <a:rPr sz="1800" spc="-9" dirty="0" smtClean="0">
                <a:latin typeface="Calibri"/>
                <a:cs typeface="Calibri"/>
              </a:rPr>
              <a:t>)</a:t>
            </a:r>
            <a:r>
              <a:rPr sz="1800" spc="-4" dirty="0" smtClean="0">
                <a:latin typeface="Calibri"/>
                <a:cs typeface="Calibri"/>
              </a:rPr>
              <a:t>,</a:t>
            </a:r>
            <a:r>
              <a:rPr sz="1800" spc="0" dirty="0" smtClean="0">
                <a:latin typeface="Calibri"/>
                <a:cs typeface="Calibri"/>
              </a:rPr>
              <a:t>Nu</a:t>
            </a:r>
            <a:r>
              <a:rPr sz="1800" spc="4" dirty="0" smtClean="0">
                <a:latin typeface="Calibri"/>
                <a:cs typeface="Calibri"/>
              </a:rPr>
              <a:t>m(D)</a:t>
            </a:r>
            <a:r>
              <a:rPr sz="1800" spc="0" dirty="0" smtClean="0">
                <a:latin typeface="Calibri"/>
                <a:cs typeface="Calibri"/>
              </a:rPr>
              <a:t>,-)</a:t>
            </a:r>
            <a:endParaRPr sz="1800">
              <a:latin typeface="Calibri"/>
              <a:cs typeface="Calibri"/>
            </a:endParaRPr>
          </a:p>
          <a:p>
            <a:pPr marL="142494" marR="34290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=min{6</a:t>
            </a:r>
            <a:r>
              <a:rPr sz="2700" spc="-4" baseline="1517" dirty="0" smtClean="0">
                <a:latin typeface="Calibri"/>
                <a:cs typeface="Calibri"/>
              </a:rPr>
              <a:t>,</a:t>
            </a:r>
            <a:r>
              <a:rPr sz="2700" spc="0" baseline="1517" dirty="0" smtClean="0">
                <a:latin typeface="Calibri"/>
                <a:cs typeface="Calibri"/>
              </a:rPr>
              <a:t>4,-}=4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09204" y="1274500"/>
            <a:ext cx="83235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mb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47769" y="2756916"/>
            <a:ext cx="2805889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L</a:t>
            </a:r>
            <a:r>
              <a:rPr sz="2700" spc="-14" baseline="3034" dirty="0" smtClean="0">
                <a:latin typeface="Calibri"/>
                <a:cs typeface="Calibri"/>
              </a:rPr>
              <a:t>o</a:t>
            </a:r>
            <a:r>
              <a:rPr sz="2700" spc="0" baseline="3034" dirty="0" smtClean="0">
                <a:latin typeface="Calibri"/>
                <a:cs typeface="Calibri"/>
              </a:rPr>
              <a:t>w</a:t>
            </a:r>
            <a:r>
              <a:rPr sz="2700" spc="-9" baseline="3034" dirty="0" smtClean="0">
                <a:latin typeface="Calibri"/>
                <a:cs typeface="Calibri"/>
              </a:rPr>
              <a:t>(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9" baseline="3034" dirty="0" smtClean="0">
                <a:latin typeface="Calibri"/>
                <a:cs typeface="Calibri"/>
              </a:rPr>
              <a:t>)</a:t>
            </a:r>
            <a:r>
              <a:rPr sz="2700" spc="0" baseline="3034" dirty="0" smtClean="0">
                <a:latin typeface="Calibri"/>
                <a:cs typeface="Calibri"/>
              </a:rPr>
              <a:t>=min</a:t>
            </a:r>
            <a:r>
              <a:rPr sz="2700" spc="4" baseline="3034" dirty="0" smtClean="0">
                <a:latin typeface="Calibri"/>
                <a:cs typeface="Calibri"/>
              </a:rPr>
              <a:t>{</a:t>
            </a:r>
            <a:r>
              <a:rPr sz="2700" spc="0" baseline="3034" dirty="0" smtClean="0">
                <a:latin typeface="Calibri"/>
                <a:cs typeface="Calibri"/>
              </a:rPr>
              <a:t>Nu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(</a:t>
            </a:r>
            <a:r>
              <a:rPr sz="2700" spc="-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)</a:t>
            </a:r>
            <a:r>
              <a:rPr sz="2700" spc="-9" baseline="3034" dirty="0" smtClean="0">
                <a:latin typeface="Calibri"/>
                <a:cs typeface="Calibri"/>
              </a:rPr>
              <a:t>,</a:t>
            </a:r>
            <a:r>
              <a:rPr sz="2700" spc="0" baseline="3034" dirty="0" smtClean="0">
                <a:latin typeface="Calibri"/>
                <a:cs typeface="Calibri"/>
              </a:rPr>
              <a:t>-</a:t>
            </a:r>
            <a:r>
              <a:rPr sz="2700" spc="4" baseline="3034" dirty="0" smtClean="0">
                <a:latin typeface="Calibri"/>
                <a:cs typeface="Calibri"/>
              </a:rPr>
              <a:t>,</a:t>
            </a:r>
            <a:r>
              <a:rPr sz="2700" spc="9" baseline="3034" dirty="0" smtClean="0">
                <a:latin typeface="Calibri"/>
                <a:cs typeface="Calibri"/>
              </a:rPr>
              <a:t>L</a:t>
            </a:r>
            <a:r>
              <a:rPr sz="2700" spc="-14" baseline="3034" dirty="0" smtClean="0">
                <a:latin typeface="Calibri"/>
                <a:cs typeface="Calibri"/>
              </a:rPr>
              <a:t>o</a:t>
            </a:r>
            <a:r>
              <a:rPr sz="2700" spc="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(F</a:t>
            </a:r>
            <a:r>
              <a:rPr sz="2700" spc="-9" baseline="3034" dirty="0" smtClean="0">
                <a:latin typeface="Calibri"/>
                <a:cs typeface="Calibri"/>
              </a:rPr>
              <a:t>)</a:t>
            </a:r>
            <a:r>
              <a:rPr sz="2700" spc="0" baseline="3034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=min{5,-</a:t>
            </a:r>
            <a:r>
              <a:rPr sz="2700" spc="-4" baseline="1517" dirty="0" smtClean="0">
                <a:latin typeface="Calibri"/>
                <a:cs typeface="Calibri"/>
              </a:rPr>
              <a:t>,</a:t>
            </a:r>
            <a:r>
              <a:rPr sz="2700" spc="0" baseline="1517" dirty="0" smtClean="0">
                <a:latin typeface="Calibri"/>
                <a:cs typeface="Calibri"/>
              </a:rPr>
              <a:t>4}=4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2813" y="3033577"/>
            <a:ext cx="3456000" cy="8727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Step 2: Do Post </a:t>
            </a:r>
            <a:r>
              <a:rPr sz="1800" b="1" spc="4" dirty="0" smtClean="0">
                <a:latin typeface="Arial"/>
                <a:cs typeface="Arial"/>
              </a:rPr>
              <a:t>o</a:t>
            </a:r>
            <a:r>
              <a:rPr sz="1800" b="1" spc="0" dirty="0" smtClean="0">
                <a:latin typeface="Arial"/>
                <a:cs typeface="Arial"/>
              </a:rPr>
              <a:t>rder</a:t>
            </a:r>
            <a:r>
              <a:rPr sz="1800" b="1" spc="-4" dirty="0" smtClean="0">
                <a:latin typeface="Arial"/>
                <a:cs typeface="Arial"/>
              </a:rPr>
              <a:t> </a:t>
            </a:r>
            <a:r>
              <a:rPr sz="1800" b="1" spc="-89" dirty="0" smtClean="0">
                <a:latin typeface="Arial"/>
                <a:cs typeface="Arial"/>
              </a:rPr>
              <a:t>T</a:t>
            </a:r>
            <a:r>
              <a:rPr sz="1800" b="1" spc="0" dirty="0" smtClean="0">
                <a:latin typeface="Arial"/>
                <a:cs typeface="Arial"/>
              </a:rPr>
              <a:t>r</a:t>
            </a:r>
            <a:r>
              <a:rPr sz="1800" b="1" spc="-9" dirty="0" smtClean="0">
                <a:latin typeface="Arial"/>
                <a:cs typeface="Arial"/>
              </a:rPr>
              <a:t>a</a:t>
            </a:r>
            <a:r>
              <a:rPr sz="1800" b="1" spc="-39" dirty="0" smtClean="0">
                <a:latin typeface="Arial"/>
                <a:cs typeface="Arial"/>
              </a:rPr>
              <a:t>v</a:t>
            </a:r>
            <a:r>
              <a:rPr sz="1800" b="1" spc="0" dirty="0" smtClean="0">
                <a:latin typeface="Arial"/>
                <a:cs typeface="Arial"/>
              </a:rPr>
              <a:t>e</a:t>
            </a:r>
            <a:r>
              <a:rPr sz="1800" b="1" spc="-9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s</a:t>
            </a:r>
            <a:r>
              <a:rPr sz="1800" b="1" spc="-9" dirty="0" smtClean="0">
                <a:latin typeface="Arial"/>
                <a:cs typeface="Arial"/>
              </a:rPr>
              <a:t>a</a:t>
            </a:r>
            <a:r>
              <a:rPr sz="1800" b="1" spc="0" dirty="0" smtClean="0">
                <a:latin typeface="Arial"/>
                <a:cs typeface="Arial"/>
              </a:rPr>
              <a:t>l</a:t>
            </a:r>
            <a:endParaRPr sz="1800">
              <a:latin typeface="Arial"/>
              <a:cs typeface="Arial"/>
            </a:endParaRPr>
          </a:p>
          <a:p>
            <a:pPr marL="12700" marR="34289">
              <a:lnSpc>
                <a:spcPct val="95825"/>
              </a:lnSpc>
            </a:pPr>
            <a:r>
              <a:rPr sz="1800" b="1" spc="0" dirty="0" smtClean="0">
                <a:latin typeface="Arial"/>
                <a:cs typeface="Arial"/>
              </a:rPr>
              <a:t>and Fi</a:t>
            </a:r>
            <a:r>
              <a:rPr sz="1800" b="1" spc="4" dirty="0" smtClean="0">
                <a:latin typeface="Arial"/>
                <a:cs typeface="Arial"/>
              </a:rPr>
              <a:t>n</a:t>
            </a:r>
            <a:r>
              <a:rPr sz="1800" b="1" spc="0" dirty="0" smtClean="0">
                <a:latin typeface="Arial"/>
                <a:cs typeface="Arial"/>
              </a:rPr>
              <a:t>d l</a:t>
            </a:r>
            <a:r>
              <a:rPr sz="1800" b="1" spc="-9" dirty="0" smtClean="0">
                <a:latin typeface="Arial"/>
                <a:cs typeface="Arial"/>
              </a:rPr>
              <a:t>o</a:t>
            </a:r>
            <a:r>
              <a:rPr sz="1800" b="1" spc="0" dirty="0" smtClean="0">
                <a:latin typeface="Arial"/>
                <a:cs typeface="Arial"/>
              </a:rPr>
              <a:t>w</a:t>
            </a:r>
            <a:r>
              <a:rPr sz="1800" b="1" spc="-4" dirty="0" smtClean="0">
                <a:latin typeface="Arial"/>
                <a:cs typeface="Arial"/>
              </a:rPr>
              <a:t> </a:t>
            </a:r>
            <a:r>
              <a:rPr sz="1800" b="1" spc="-39" dirty="0" smtClean="0">
                <a:latin typeface="Arial"/>
                <a:cs typeface="Arial"/>
              </a:rPr>
              <a:t>v</a:t>
            </a:r>
            <a:r>
              <a:rPr sz="1800" b="1" spc="0" dirty="0" smtClean="0">
                <a:latin typeface="Arial"/>
                <a:cs typeface="Arial"/>
              </a:rPr>
              <a:t>alue</a:t>
            </a:r>
            <a:endParaRPr sz="1800">
              <a:latin typeface="Arial"/>
              <a:cs typeface="Arial"/>
            </a:endParaRPr>
          </a:p>
          <a:p>
            <a:pPr marL="33426" marR="34289">
              <a:lnSpc>
                <a:spcPct val="95825"/>
              </a:lnSpc>
              <a:spcBef>
                <a:spcPts val="640"/>
              </a:spcBef>
            </a:pP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(v)</a:t>
            </a:r>
            <a:r>
              <a:rPr sz="1800" spc="50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is the min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mum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47769" y="3579876"/>
            <a:ext cx="3526106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L</a:t>
            </a:r>
            <a:r>
              <a:rPr sz="2700" spc="-14" baseline="3034" dirty="0" smtClean="0">
                <a:latin typeface="Calibri"/>
                <a:cs typeface="Calibri"/>
              </a:rPr>
              <a:t>o</a:t>
            </a:r>
            <a:r>
              <a:rPr sz="2700" spc="0" baseline="3034" dirty="0" smtClean="0">
                <a:latin typeface="Calibri"/>
                <a:cs typeface="Calibri"/>
              </a:rPr>
              <a:t>w</a:t>
            </a:r>
            <a:r>
              <a:rPr sz="2700" spc="-9" baseline="3034" dirty="0" smtClean="0">
                <a:latin typeface="Calibri"/>
                <a:cs typeface="Calibri"/>
              </a:rPr>
              <a:t>(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-9" baseline="3034" dirty="0" smtClean="0">
                <a:latin typeface="Calibri"/>
                <a:cs typeface="Calibri"/>
              </a:rPr>
              <a:t>)</a:t>
            </a:r>
            <a:r>
              <a:rPr sz="2700" spc="0" baseline="3034" dirty="0" smtClean="0">
                <a:latin typeface="Calibri"/>
                <a:cs typeface="Calibri"/>
              </a:rPr>
              <a:t>=min</a:t>
            </a:r>
            <a:r>
              <a:rPr sz="2700" spc="4" baseline="3034" dirty="0" smtClean="0">
                <a:latin typeface="Calibri"/>
                <a:cs typeface="Calibri"/>
              </a:rPr>
              <a:t>{</a:t>
            </a:r>
            <a:r>
              <a:rPr sz="2700" spc="0" baseline="3034" dirty="0" smtClean="0">
                <a:latin typeface="Calibri"/>
                <a:cs typeface="Calibri"/>
              </a:rPr>
              <a:t>Nu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(D</a:t>
            </a:r>
            <a:r>
              <a:rPr sz="2700" spc="9" baseline="3034" dirty="0" smtClean="0">
                <a:latin typeface="Calibri"/>
                <a:cs typeface="Calibri"/>
              </a:rPr>
              <a:t>)</a:t>
            </a:r>
            <a:r>
              <a:rPr sz="2700" spc="-4" baseline="3034" dirty="0" smtClean="0">
                <a:latin typeface="Calibri"/>
                <a:cs typeface="Calibri"/>
              </a:rPr>
              <a:t>,</a:t>
            </a:r>
            <a:r>
              <a:rPr sz="2700" spc="0" baseline="3034" dirty="0" smtClean="0">
                <a:latin typeface="Calibri"/>
                <a:cs typeface="Calibri"/>
              </a:rPr>
              <a:t>Nu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(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),Low</a:t>
            </a:r>
            <a:r>
              <a:rPr sz="2700" spc="-9" baseline="3034" dirty="0" smtClean="0">
                <a:latin typeface="Calibri"/>
                <a:cs typeface="Calibri"/>
              </a:rPr>
              <a:t>(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)}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=min{4</a:t>
            </a:r>
            <a:r>
              <a:rPr sz="2700" spc="-4" baseline="1517" dirty="0" smtClean="0">
                <a:latin typeface="Calibri"/>
                <a:cs typeface="Calibri"/>
              </a:rPr>
              <a:t>,</a:t>
            </a:r>
            <a:r>
              <a:rPr sz="2700" spc="0" baseline="1517" dirty="0" smtClean="0">
                <a:latin typeface="Calibri"/>
                <a:cs typeface="Calibri"/>
              </a:rPr>
              <a:t>1</a:t>
            </a:r>
            <a:r>
              <a:rPr sz="2700" spc="-4" baseline="1517" dirty="0" smtClean="0">
                <a:latin typeface="Calibri"/>
                <a:cs typeface="Calibri"/>
              </a:rPr>
              <a:t>,</a:t>
            </a:r>
            <a:r>
              <a:rPr sz="2700" spc="0" baseline="1517" dirty="0" smtClean="0">
                <a:latin typeface="Calibri"/>
                <a:cs typeface="Calibri"/>
              </a:rPr>
              <a:t>4}=1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540" y="4201215"/>
            <a:ext cx="249123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1.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-4" dirty="0" smtClean="0">
                <a:latin typeface="Arial"/>
                <a:cs typeface="Arial"/>
              </a:rPr>
              <a:t>2.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6440" y="4201215"/>
            <a:ext cx="1087815" cy="13517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4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4" dirty="0" smtClean="0">
                <a:latin typeface="Arial"/>
                <a:cs typeface="Arial"/>
              </a:rPr>
              <a:t>m</a:t>
            </a:r>
            <a:r>
              <a:rPr sz="1800" spc="0" dirty="0" smtClean="0">
                <a:latin typeface="Arial"/>
                <a:cs typeface="Arial"/>
              </a:rPr>
              <a:t>(v)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the l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est</a:t>
            </a:r>
            <a:endParaRPr sz="1800">
              <a:latin typeface="Arial"/>
              <a:cs typeface="Arial"/>
            </a:endParaRPr>
          </a:p>
          <a:p>
            <a:pPr marL="12700" marR="3943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(</a:t>
            </a:r>
            <a:r>
              <a:rPr sz="1800" spc="-129" dirty="0" smtClean="0">
                <a:latin typeface="Arial"/>
                <a:cs typeface="Arial"/>
              </a:rPr>
              <a:t>v</a:t>
            </a:r>
            <a:r>
              <a:rPr sz="1800" spc="0" dirty="0" smtClean="0">
                <a:latin typeface="Arial"/>
                <a:cs typeface="Arial"/>
              </a:rPr>
              <a:t>, 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the l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est</a:t>
            </a:r>
            <a:endParaRPr sz="1800">
              <a:latin typeface="Arial"/>
              <a:cs typeface="Arial"/>
            </a:endParaRPr>
          </a:p>
          <a:p>
            <a:pPr marL="12700" marR="39430">
              <a:lnSpc>
                <a:spcPct val="95825"/>
              </a:lnSpc>
              <a:spcBef>
                <a:spcPts val="90"/>
              </a:spcBef>
            </a:pPr>
            <a:r>
              <a:rPr sz="1800" spc="-39" dirty="0" smtClean="0">
                <a:latin typeface="Arial"/>
                <a:cs typeface="Arial"/>
              </a:rPr>
              <a:t>w)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19402" y="4475535"/>
            <a:ext cx="314228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m(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3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am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ng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ck e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5024175"/>
            <a:ext cx="24912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3.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19147" y="5024175"/>
            <a:ext cx="329277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9" dirty="0" smtClean="0">
                <a:latin typeface="Arial"/>
                <a:cs typeface="Arial"/>
              </a:rPr>
              <a:t>(</a:t>
            </a:r>
            <a:r>
              <a:rPr sz="1800" spc="-25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6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am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ng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 tree e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</a:t>
            </a:r>
            <a:r>
              <a:rPr sz="1800" spc="-129" dirty="0" smtClean="0">
                <a:latin typeface="Arial"/>
                <a:cs typeface="Arial"/>
              </a:rPr>
              <a:t>v</a:t>
            </a:r>
            <a:r>
              <a:rPr sz="1800" spc="0" dirty="0" smtClean="0"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4686554" y="682244"/>
            <a:ext cx="4311904" cy="56423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48234" y="93472"/>
            <a:ext cx="4279172" cy="900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58089" marR="2673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19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p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3:</a:t>
            </a:r>
            <a:r>
              <a:rPr sz="2700" b="1" spc="4" baseline="3034" dirty="0" smtClean="0">
                <a:latin typeface="Calibri"/>
                <a:cs typeface="Calibri"/>
              </a:rPr>
              <a:t> </a:t>
            </a:r>
            <a:r>
              <a:rPr sz="2700" b="1" spc="-4" baseline="3034" dirty="0" smtClean="0">
                <a:latin typeface="Calibri"/>
                <a:cs typeface="Calibri"/>
              </a:rPr>
              <a:t>R</a:t>
            </a:r>
            <a:r>
              <a:rPr sz="2700" b="1" spc="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l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-9" baseline="3034" dirty="0" smtClean="0">
                <a:latin typeface="Calibri"/>
                <a:cs typeface="Calibri"/>
              </a:rPr>
              <a:t>t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find Artic</a:t>
            </a:r>
            <a:r>
              <a:rPr sz="2700" b="1" spc="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l</a:t>
            </a:r>
            <a:r>
              <a:rPr sz="2700" b="1" spc="-9" baseline="3034" dirty="0" smtClean="0">
                <a:latin typeface="Calibri"/>
                <a:cs typeface="Calibri"/>
              </a:rPr>
              <a:t>a</a:t>
            </a:r>
            <a:r>
              <a:rPr sz="2700" b="1" spc="0" baseline="3034" dirty="0" smtClean="0">
                <a:latin typeface="Calibri"/>
                <a:cs typeface="Calibri"/>
              </a:rPr>
              <a:t>ti</a:t>
            </a:r>
            <a:r>
              <a:rPr sz="2700" b="1" spc="-4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n</a:t>
            </a:r>
            <a:r>
              <a:rPr sz="2700" b="1" spc="-39" baseline="3034" dirty="0" smtClean="0">
                <a:latin typeface="Calibri"/>
                <a:cs typeface="Calibri"/>
              </a:rPr>
              <a:t> </a:t>
            </a:r>
            <a:r>
              <a:rPr sz="2700" b="1" spc="-19" baseline="3034" dirty="0" smtClean="0">
                <a:latin typeface="Calibri"/>
                <a:cs typeface="Calibri"/>
              </a:rPr>
              <a:t>P</a:t>
            </a:r>
            <a:r>
              <a:rPr sz="2700" b="1" spc="0" baseline="3034" dirty="0" smtClean="0">
                <a:latin typeface="Calibri"/>
                <a:cs typeface="Calibri"/>
              </a:rPr>
              <a:t>oint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41"/>
              </a:lnSpc>
              <a:spcBef>
                <a:spcPts val="767"/>
              </a:spcBef>
            </a:pPr>
            <a:r>
              <a:rPr sz="1800" spc="1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ro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is an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artic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tion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if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ly if it </a:t>
            </a:r>
            <a:r>
              <a:rPr sz="1800" spc="-9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as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more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n 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ne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ch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ld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3428" y="1518340"/>
            <a:ext cx="4352112" cy="802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y ot</a:t>
            </a:r>
            <a:r>
              <a:rPr sz="1800" spc="-4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er v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rtex v is an artic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tion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if</a:t>
            </a:r>
            <a:endParaRPr sz="1800">
              <a:latin typeface="Arial"/>
              <a:cs typeface="Arial"/>
            </a:endParaRPr>
          </a:p>
          <a:p>
            <a:pPr marL="12700" marR="34289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ly if v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 some chi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w such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  <a:p>
            <a:pPr marL="12700" marR="34289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9" dirty="0" smtClean="0">
                <a:latin typeface="Arial"/>
                <a:cs typeface="Arial"/>
              </a:rPr>
              <a:t>(</a:t>
            </a:r>
            <a:r>
              <a:rPr sz="1800" spc="-25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6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≥ 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m(v)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7340" y="2737921"/>
            <a:ext cx="22473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940" y="2737921"/>
            <a:ext cx="290301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D are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artic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tion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8164" y="3271321"/>
            <a:ext cx="22473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86764" y="3271321"/>
            <a:ext cx="42705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17675" y="3271321"/>
            <a:ext cx="1867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08328" y="3271321"/>
            <a:ext cx="52900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ch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ld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41880" y="3271321"/>
            <a:ext cx="261137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 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44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(</a:t>
            </a:r>
            <a:r>
              <a:rPr sz="1800" spc="9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50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≥ 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m(C).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8164" y="3930832"/>
            <a:ext cx="22473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6764" y="3930832"/>
            <a:ext cx="42705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17675" y="3930832"/>
            <a:ext cx="1867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08328" y="3930832"/>
            <a:ext cx="52900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ch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ld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41880" y="3930832"/>
            <a:ext cx="27571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E,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22144" y="3930832"/>
            <a:ext cx="43985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65856" y="3930832"/>
            <a:ext cx="77726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44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(E)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53383" y="3930832"/>
            <a:ext cx="1851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≥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43325" y="3930832"/>
            <a:ext cx="85857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m(D)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45"/>
          <p:cNvSpPr/>
          <p:nvPr/>
        </p:nvSpPr>
        <p:spPr>
          <a:xfrm>
            <a:off x="381000" y="609600"/>
            <a:ext cx="27432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133850" y="990600"/>
            <a:ext cx="3886200" cy="308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62400" y="4213225"/>
            <a:ext cx="577850" cy="640080"/>
          </a:xfrm>
          <a:custGeom>
            <a:avLst/>
            <a:gdLst/>
            <a:ahLst/>
            <a:cxnLst/>
            <a:rect l="l" t="t" r="r" b="b"/>
            <a:pathLst>
              <a:path w="577850" h="640079">
                <a:moveTo>
                  <a:pt x="0" y="640080"/>
                </a:moveTo>
                <a:lnTo>
                  <a:pt x="577850" y="640080"/>
                </a:lnTo>
                <a:lnTo>
                  <a:pt x="577850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40250" y="4213225"/>
            <a:ext cx="322707" cy="640080"/>
          </a:xfrm>
          <a:custGeom>
            <a:avLst/>
            <a:gdLst/>
            <a:ahLst/>
            <a:cxnLst/>
            <a:rect l="l" t="t" r="r" b="b"/>
            <a:pathLst>
              <a:path w="322707" h="640079">
                <a:moveTo>
                  <a:pt x="0" y="640080"/>
                </a:moveTo>
                <a:lnTo>
                  <a:pt x="322707" y="640080"/>
                </a:lnTo>
                <a:lnTo>
                  <a:pt x="32270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62957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13172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763514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13729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664071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114285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64628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014843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65185" y="4213225"/>
            <a:ext cx="450278" cy="640080"/>
          </a:xfrm>
          <a:custGeom>
            <a:avLst/>
            <a:gdLst/>
            <a:ahLst/>
            <a:cxnLst/>
            <a:rect l="l" t="t" r="r" b="b"/>
            <a:pathLst>
              <a:path w="450278" h="640079">
                <a:moveTo>
                  <a:pt x="0" y="640080"/>
                </a:moveTo>
                <a:lnTo>
                  <a:pt x="450278" y="640080"/>
                </a:lnTo>
                <a:lnTo>
                  <a:pt x="450278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62400" y="4853305"/>
            <a:ext cx="577850" cy="365760"/>
          </a:xfrm>
          <a:custGeom>
            <a:avLst/>
            <a:gdLst/>
            <a:ahLst/>
            <a:cxnLst/>
            <a:rect l="l" t="t" r="r" b="b"/>
            <a:pathLst>
              <a:path w="577850" h="365760">
                <a:moveTo>
                  <a:pt x="0" y="365760"/>
                </a:moveTo>
                <a:lnTo>
                  <a:pt x="577850" y="365760"/>
                </a:lnTo>
                <a:lnTo>
                  <a:pt x="57785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40250" y="4853305"/>
            <a:ext cx="322707" cy="365760"/>
          </a:xfrm>
          <a:custGeom>
            <a:avLst/>
            <a:gdLst/>
            <a:ahLst/>
            <a:cxnLst/>
            <a:rect l="l" t="t" r="r" b="b"/>
            <a:pathLst>
              <a:path w="322707" h="365760">
                <a:moveTo>
                  <a:pt x="0" y="365760"/>
                </a:moveTo>
                <a:lnTo>
                  <a:pt x="322707" y="365760"/>
                </a:lnTo>
                <a:lnTo>
                  <a:pt x="32270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862957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13172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63514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213729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64071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14285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564628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014843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465185" y="485330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62400" y="5219065"/>
            <a:ext cx="577850" cy="365760"/>
          </a:xfrm>
          <a:custGeom>
            <a:avLst/>
            <a:gdLst/>
            <a:ahLst/>
            <a:cxnLst/>
            <a:rect l="l" t="t" r="r" b="b"/>
            <a:pathLst>
              <a:path w="577850" h="365760">
                <a:moveTo>
                  <a:pt x="0" y="365760"/>
                </a:moveTo>
                <a:lnTo>
                  <a:pt x="577850" y="365760"/>
                </a:lnTo>
                <a:lnTo>
                  <a:pt x="57785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40250" y="5219065"/>
            <a:ext cx="322707" cy="365760"/>
          </a:xfrm>
          <a:custGeom>
            <a:avLst/>
            <a:gdLst/>
            <a:ahLst/>
            <a:cxnLst/>
            <a:rect l="l" t="t" r="r" b="b"/>
            <a:pathLst>
              <a:path w="322707" h="365760">
                <a:moveTo>
                  <a:pt x="0" y="365760"/>
                </a:moveTo>
                <a:lnTo>
                  <a:pt x="322707" y="365760"/>
                </a:lnTo>
                <a:lnTo>
                  <a:pt x="32270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862957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313172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763514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13729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664071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114285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564628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014843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465185" y="5219065"/>
            <a:ext cx="450278" cy="365760"/>
          </a:xfrm>
          <a:custGeom>
            <a:avLst/>
            <a:gdLst/>
            <a:ahLst/>
            <a:cxnLst/>
            <a:rect l="l" t="t" r="r" b="b"/>
            <a:pathLst>
              <a:path w="450278" h="365760">
                <a:moveTo>
                  <a:pt x="0" y="365760"/>
                </a:moveTo>
                <a:lnTo>
                  <a:pt x="450278" y="365760"/>
                </a:lnTo>
                <a:lnTo>
                  <a:pt x="450278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956050" y="4853305"/>
            <a:ext cx="4965700" cy="0"/>
          </a:xfrm>
          <a:custGeom>
            <a:avLst/>
            <a:gdLst/>
            <a:ahLst/>
            <a:cxnLst/>
            <a:rect l="l" t="t" r="r" b="b"/>
            <a:pathLst>
              <a:path w="4965700">
                <a:moveTo>
                  <a:pt x="0" y="0"/>
                </a:moveTo>
                <a:lnTo>
                  <a:pt x="49657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769614" y="403066"/>
            <a:ext cx="3189226" cy="7262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x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amp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1580514">
              <a:lnSpc>
                <a:spcPct val="101725"/>
              </a:lnSpc>
            </a:pPr>
            <a:r>
              <a:rPr sz="1800" b="1" spc="0" dirty="0" smtClean="0">
                <a:latin typeface="Calibri"/>
                <a:cs typeface="Calibri"/>
              </a:rPr>
              <a:t>S</a:t>
            </a:r>
            <a:r>
              <a:rPr sz="1800" b="1" spc="-19" dirty="0" smtClean="0">
                <a:latin typeface="Calibri"/>
                <a:cs typeface="Calibri"/>
              </a:rPr>
              <a:t>t</a:t>
            </a:r>
            <a:r>
              <a:rPr sz="1800" b="1" spc="4" dirty="0" smtClean="0">
                <a:latin typeface="Calibri"/>
                <a:cs typeface="Calibri"/>
              </a:rPr>
              <a:t>e</a:t>
            </a:r>
            <a:r>
              <a:rPr sz="1800" b="1" spc="0" dirty="0" smtClean="0">
                <a:latin typeface="Calibri"/>
                <a:cs typeface="Calibri"/>
              </a:rPr>
              <a:t>p</a:t>
            </a:r>
            <a:r>
              <a:rPr sz="1800" b="1" spc="-4" dirty="0" smtClean="0">
                <a:latin typeface="Calibri"/>
                <a:cs typeface="Calibri"/>
              </a:rPr>
              <a:t> </a:t>
            </a:r>
            <a:r>
              <a:rPr sz="1800" b="1" spc="0" dirty="0" smtClean="0">
                <a:latin typeface="Calibri"/>
                <a:cs typeface="Calibri"/>
              </a:rPr>
              <a:t>1:</a:t>
            </a:r>
            <a:r>
              <a:rPr sz="1800" b="1" spc="4" dirty="0" smtClean="0">
                <a:latin typeface="Calibri"/>
                <a:cs typeface="Calibri"/>
              </a:rPr>
              <a:t> </a:t>
            </a:r>
            <a:r>
              <a:rPr sz="1800" b="1" spc="0" dirty="0" smtClean="0">
                <a:latin typeface="Calibri"/>
                <a:cs typeface="Calibri"/>
              </a:rPr>
              <a:t>Fi</a:t>
            </a:r>
            <a:r>
              <a:rPr sz="1800" b="1" spc="9" dirty="0" smtClean="0">
                <a:latin typeface="Calibri"/>
                <a:cs typeface="Calibri"/>
              </a:rPr>
              <a:t>n</a:t>
            </a:r>
            <a:r>
              <a:rPr sz="1800" b="1" spc="0" dirty="0" smtClean="0">
                <a:latin typeface="Calibri"/>
                <a:cs typeface="Calibri"/>
              </a:rPr>
              <a:t>d</a:t>
            </a:r>
            <a:r>
              <a:rPr sz="1800" b="1" spc="-19" dirty="0" smtClean="0">
                <a:latin typeface="Calibri"/>
                <a:cs typeface="Calibri"/>
              </a:rPr>
              <a:t> </a:t>
            </a:r>
            <a:r>
              <a:rPr sz="1800" b="1" spc="4" dirty="0" smtClean="0">
                <a:latin typeface="Calibri"/>
                <a:cs typeface="Calibri"/>
              </a:rPr>
              <a:t>D</a:t>
            </a:r>
            <a:r>
              <a:rPr sz="1800" b="1" spc="0" dirty="0" smtClean="0">
                <a:latin typeface="Calibri"/>
                <a:cs typeface="Calibri"/>
              </a:rPr>
              <a:t>FN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6768" y="4190619"/>
            <a:ext cx="3367050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19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p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2:</a:t>
            </a:r>
            <a:r>
              <a:rPr sz="2700" b="1" spc="4" baseline="3034" dirty="0" smtClean="0">
                <a:latin typeface="Calibri"/>
                <a:cs typeface="Calibri"/>
              </a:rPr>
              <a:t> D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-19" baseline="3034" dirty="0" smtClean="0">
                <a:latin typeface="Calibri"/>
                <a:cs typeface="Calibri"/>
              </a:rPr>
              <a:t>P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-14" baseline="3034" dirty="0" smtClean="0">
                <a:latin typeface="Calibri"/>
                <a:cs typeface="Calibri"/>
              </a:rPr>
              <a:t>s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-25" baseline="3034" dirty="0" smtClean="0">
                <a:latin typeface="Calibri"/>
                <a:cs typeface="Calibri"/>
              </a:rPr>
              <a:t>r</a:t>
            </a:r>
            <a:r>
              <a:rPr sz="2700" b="1" spc="4" baseline="3034" dirty="0" smtClean="0">
                <a:latin typeface="Calibri"/>
                <a:cs typeface="Calibri"/>
              </a:rPr>
              <a:t>de</a:t>
            </a:r>
            <a:r>
              <a:rPr sz="2700" b="1" spc="0" baseline="3034" dirty="0" smtClean="0">
                <a:latin typeface="Calibri"/>
                <a:cs typeface="Calibri"/>
              </a:rPr>
              <a:t>r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b="1" spc="-100" baseline="3034" dirty="0" smtClean="0">
                <a:latin typeface="Calibri"/>
                <a:cs typeface="Calibri"/>
              </a:rPr>
              <a:t>T</a:t>
            </a:r>
            <a:r>
              <a:rPr sz="2700" b="1" spc="-39" baseline="3034" dirty="0" smtClean="0">
                <a:latin typeface="Calibri"/>
                <a:cs typeface="Calibri"/>
              </a:rPr>
              <a:t>r</a:t>
            </a:r>
            <a:r>
              <a:rPr sz="2700" b="1" spc="-25" baseline="3034" dirty="0" smtClean="0">
                <a:latin typeface="Calibri"/>
                <a:cs typeface="Calibri"/>
              </a:rPr>
              <a:t>a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sal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and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b="1" spc="0" baseline="1517" dirty="0" smtClean="0">
                <a:latin typeface="Calibri"/>
                <a:cs typeface="Calibri"/>
              </a:rPr>
              <a:t>Fi</a:t>
            </a:r>
            <a:r>
              <a:rPr sz="2700" b="1" spc="9" baseline="1517" dirty="0" smtClean="0">
                <a:latin typeface="Calibri"/>
                <a:cs typeface="Calibri"/>
              </a:rPr>
              <a:t>n</a:t>
            </a:r>
            <a:r>
              <a:rPr sz="2700" b="1" spc="0" baseline="1517" dirty="0" smtClean="0">
                <a:latin typeface="Calibri"/>
                <a:cs typeface="Calibri"/>
              </a:rPr>
              <a:t>d</a:t>
            </a:r>
            <a:r>
              <a:rPr sz="2700" b="1" spc="-1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low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b="1" spc="-25" baseline="1517" dirty="0" smtClean="0">
                <a:latin typeface="Calibri"/>
                <a:cs typeface="Calibri"/>
              </a:rPr>
              <a:t>v</a:t>
            </a:r>
            <a:r>
              <a:rPr sz="2700" b="1" spc="0" baseline="1517" dirty="0" smtClean="0">
                <a:latin typeface="Calibri"/>
                <a:cs typeface="Calibri"/>
              </a:rPr>
              <a:t>al</a:t>
            </a:r>
            <a:r>
              <a:rPr sz="2700" b="1" spc="4" baseline="1517" dirty="0" smtClean="0">
                <a:latin typeface="Calibri"/>
                <a:cs typeface="Calibri"/>
              </a:rPr>
              <a:t>u</a:t>
            </a:r>
            <a:r>
              <a:rPr sz="2700" b="1" spc="0" baseline="1517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4213225"/>
            <a:ext cx="4953063" cy="6400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30"/>
              </a:spcBef>
            </a:pPr>
            <a:r>
              <a:rPr sz="1800" b="1" spc="-94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er   </a:t>
            </a:r>
            <a:r>
              <a:rPr sz="1800" b="1" spc="406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0  </a:t>
            </a:r>
            <a:r>
              <a:rPr sz="1800" b="1" spc="406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1     </a:t>
            </a:r>
            <a:r>
              <a:rPr sz="1800" b="1" spc="19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2     </a:t>
            </a:r>
            <a:r>
              <a:rPr sz="1800" b="1" spc="18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3     </a:t>
            </a:r>
            <a:r>
              <a:rPr sz="1800" b="1" spc="19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4     </a:t>
            </a:r>
            <a:r>
              <a:rPr sz="1800" b="1" spc="18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5     </a:t>
            </a:r>
            <a:r>
              <a:rPr sz="1800" b="1" spc="19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6     </a:t>
            </a:r>
            <a:r>
              <a:rPr sz="1800" b="1" spc="18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7     </a:t>
            </a:r>
            <a:r>
              <a:rPr sz="1800" b="1" spc="19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8     </a:t>
            </a:r>
            <a:r>
              <a:rPr sz="1800" b="1" spc="18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92075">
              <a:lnSpc>
                <a:spcPts val="2160"/>
              </a:lnSpc>
              <a:spcBef>
                <a:spcPts val="108"/>
              </a:spcBef>
            </a:pPr>
            <a:r>
              <a:rPr sz="2700" b="1" spc="-25" baseline="1517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-19" baseline="1517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2400" y="4853305"/>
            <a:ext cx="4953063" cy="3657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30"/>
              </a:spcBef>
            </a:pPr>
            <a:r>
              <a:rPr sz="1800" b="1" spc="4" dirty="0" smtClean="0">
                <a:latin typeface="Calibri"/>
                <a:cs typeface="Calibri"/>
              </a:rPr>
              <a:t>d</a:t>
            </a:r>
            <a:r>
              <a:rPr sz="1800" b="1" spc="0" dirty="0" smtClean="0">
                <a:latin typeface="Calibri"/>
                <a:cs typeface="Calibri"/>
              </a:rPr>
              <a:t>fn    </a:t>
            </a:r>
            <a:r>
              <a:rPr sz="1800" b="1" spc="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4  </a:t>
            </a:r>
            <a:r>
              <a:rPr sz="1800" spc="406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3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2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0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1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5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6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7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9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62400" y="5219065"/>
            <a:ext cx="4953063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30"/>
              </a:spcBef>
            </a:pPr>
            <a:r>
              <a:rPr sz="1800" b="1" spc="0" dirty="0" smtClean="0">
                <a:latin typeface="Calibri"/>
                <a:cs typeface="Calibri"/>
              </a:rPr>
              <a:t>low   </a:t>
            </a:r>
            <a:r>
              <a:rPr sz="1800" b="1" spc="16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4  </a:t>
            </a:r>
            <a:r>
              <a:rPr sz="1800" spc="406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0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0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0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0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5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5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5     </a:t>
            </a:r>
            <a:r>
              <a:rPr sz="1800" spc="19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9     </a:t>
            </a:r>
            <a:r>
              <a:rPr sz="1800" spc="18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ject 84"/>
          <p:cNvSpPr/>
          <p:nvPr/>
        </p:nvSpPr>
        <p:spPr>
          <a:xfrm>
            <a:off x="4572000" y="76200"/>
            <a:ext cx="4419600" cy="2971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495800" y="3505200"/>
            <a:ext cx="542289" cy="640080"/>
          </a:xfrm>
          <a:custGeom>
            <a:avLst/>
            <a:gdLst/>
            <a:ahLst/>
            <a:cxnLst/>
            <a:rect l="l" t="t" r="r" b="b"/>
            <a:pathLst>
              <a:path w="542289" h="640079">
                <a:moveTo>
                  <a:pt x="0" y="640080"/>
                </a:moveTo>
                <a:lnTo>
                  <a:pt x="542289" y="640080"/>
                </a:lnTo>
                <a:lnTo>
                  <a:pt x="542289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038090" y="3505200"/>
            <a:ext cx="302844" cy="640080"/>
          </a:xfrm>
          <a:custGeom>
            <a:avLst/>
            <a:gdLst/>
            <a:ahLst/>
            <a:cxnLst/>
            <a:rect l="l" t="t" r="r" b="b"/>
            <a:pathLst>
              <a:path w="302844" h="640079">
                <a:moveTo>
                  <a:pt x="0" y="640080"/>
                </a:moveTo>
                <a:lnTo>
                  <a:pt x="302844" y="640080"/>
                </a:lnTo>
                <a:lnTo>
                  <a:pt x="302844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340985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763514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186043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608572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031228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53757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876285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298815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0" y="640080"/>
                </a:moveTo>
                <a:lnTo>
                  <a:pt x="422567" y="640080"/>
                </a:lnTo>
                <a:lnTo>
                  <a:pt x="422567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721471" y="3505200"/>
            <a:ext cx="422567" cy="640080"/>
          </a:xfrm>
          <a:custGeom>
            <a:avLst/>
            <a:gdLst/>
            <a:ahLst/>
            <a:cxnLst/>
            <a:rect l="l" t="t" r="r" b="b"/>
            <a:pathLst>
              <a:path w="422567" h="640079">
                <a:moveTo>
                  <a:pt x="422528" y="0"/>
                </a:moveTo>
                <a:lnTo>
                  <a:pt x="0" y="0"/>
                </a:lnTo>
                <a:lnTo>
                  <a:pt x="0" y="640080"/>
                </a:lnTo>
                <a:lnTo>
                  <a:pt x="422528" y="640080"/>
                </a:lnTo>
                <a:lnTo>
                  <a:pt x="422528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495800" y="4145279"/>
            <a:ext cx="542289" cy="365760"/>
          </a:xfrm>
          <a:custGeom>
            <a:avLst/>
            <a:gdLst/>
            <a:ahLst/>
            <a:cxnLst/>
            <a:rect l="l" t="t" r="r" b="b"/>
            <a:pathLst>
              <a:path w="542289" h="365760">
                <a:moveTo>
                  <a:pt x="0" y="365760"/>
                </a:moveTo>
                <a:lnTo>
                  <a:pt x="542289" y="365760"/>
                </a:lnTo>
                <a:lnTo>
                  <a:pt x="54228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038090" y="4145279"/>
            <a:ext cx="302844" cy="365760"/>
          </a:xfrm>
          <a:custGeom>
            <a:avLst/>
            <a:gdLst/>
            <a:ahLst/>
            <a:cxnLst/>
            <a:rect l="l" t="t" r="r" b="b"/>
            <a:pathLst>
              <a:path w="302844" h="365760">
                <a:moveTo>
                  <a:pt x="0" y="365760"/>
                </a:moveTo>
                <a:lnTo>
                  <a:pt x="302844" y="365760"/>
                </a:lnTo>
                <a:lnTo>
                  <a:pt x="302844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340985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763514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186043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608572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031228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453757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76285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298815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721471" y="4145279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422528" y="0"/>
                </a:moveTo>
                <a:lnTo>
                  <a:pt x="0" y="0"/>
                </a:lnTo>
                <a:lnTo>
                  <a:pt x="0" y="365760"/>
                </a:lnTo>
                <a:lnTo>
                  <a:pt x="422528" y="365760"/>
                </a:lnTo>
                <a:lnTo>
                  <a:pt x="422528" y="0"/>
                </a:lnTo>
                <a:close/>
              </a:path>
            </a:pathLst>
          </a:custGeom>
          <a:solidFill>
            <a:srgbClr val="D0D7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495800" y="4511040"/>
            <a:ext cx="542289" cy="365760"/>
          </a:xfrm>
          <a:custGeom>
            <a:avLst/>
            <a:gdLst/>
            <a:ahLst/>
            <a:cxnLst/>
            <a:rect l="l" t="t" r="r" b="b"/>
            <a:pathLst>
              <a:path w="542289" h="365760">
                <a:moveTo>
                  <a:pt x="0" y="365760"/>
                </a:moveTo>
                <a:lnTo>
                  <a:pt x="542289" y="365760"/>
                </a:lnTo>
                <a:lnTo>
                  <a:pt x="54228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038090" y="4511040"/>
            <a:ext cx="302844" cy="365760"/>
          </a:xfrm>
          <a:custGeom>
            <a:avLst/>
            <a:gdLst/>
            <a:ahLst/>
            <a:cxnLst/>
            <a:rect l="l" t="t" r="r" b="b"/>
            <a:pathLst>
              <a:path w="302844" h="365760">
                <a:moveTo>
                  <a:pt x="0" y="365760"/>
                </a:moveTo>
                <a:lnTo>
                  <a:pt x="302844" y="365760"/>
                </a:lnTo>
                <a:lnTo>
                  <a:pt x="302844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340985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763514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186043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608572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031228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453757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876285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298815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0" y="365760"/>
                </a:moveTo>
                <a:lnTo>
                  <a:pt x="422567" y="365760"/>
                </a:lnTo>
                <a:lnTo>
                  <a:pt x="422567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721471" y="4511040"/>
            <a:ext cx="422567" cy="365760"/>
          </a:xfrm>
          <a:custGeom>
            <a:avLst/>
            <a:gdLst/>
            <a:ahLst/>
            <a:cxnLst/>
            <a:rect l="l" t="t" r="r" b="b"/>
            <a:pathLst>
              <a:path w="422567" h="365760">
                <a:moveTo>
                  <a:pt x="422528" y="0"/>
                </a:moveTo>
                <a:lnTo>
                  <a:pt x="0" y="0"/>
                </a:lnTo>
                <a:lnTo>
                  <a:pt x="0" y="365760"/>
                </a:lnTo>
                <a:lnTo>
                  <a:pt x="422528" y="365760"/>
                </a:lnTo>
                <a:lnTo>
                  <a:pt x="422528" y="0"/>
                </a:lnTo>
                <a:close/>
              </a:path>
            </a:pathLst>
          </a:custGeom>
          <a:solidFill>
            <a:srgbClr val="E9EC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489450" y="4145279"/>
            <a:ext cx="4660900" cy="0"/>
          </a:xfrm>
          <a:custGeom>
            <a:avLst/>
            <a:gdLst/>
            <a:ahLst/>
            <a:cxnLst/>
            <a:rect l="l" t="t" r="r" b="b"/>
            <a:pathLst>
              <a:path w="4660900">
                <a:moveTo>
                  <a:pt x="4654550" y="0"/>
                </a:moveTo>
                <a:lnTo>
                  <a:pt x="0" y="0"/>
                </a:lnTo>
              </a:path>
              <a:path w="4660900">
                <a:moveTo>
                  <a:pt x="0" y="1"/>
                </a:moveTo>
                <a:lnTo>
                  <a:pt x="465455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78740" y="1150270"/>
            <a:ext cx="4336740" cy="1061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the root,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ertex 3,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an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articul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tion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po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nt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bec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use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it has mo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than one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ch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ld.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8740" y="2613691"/>
            <a:ext cx="41874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ex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1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an ar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ic</a:t>
            </a:r>
            <a:r>
              <a:rPr sz="2400" spc="-4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tion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po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nt</a:t>
            </a:r>
            <a:endParaRPr sz="24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8740" y="2979451"/>
            <a:ext cx="255981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si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it has a chi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d</a:t>
            </a:r>
            <a:endParaRPr sz="24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655214" y="2979451"/>
            <a:ext cx="156098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0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such that</a:t>
            </a:r>
            <a:endParaRPr sz="24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8740" y="3345211"/>
            <a:ext cx="985824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(0)</a:t>
            </a:r>
            <a:endParaRPr sz="24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164132" y="3345211"/>
            <a:ext cx="238455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≥</a:t>
            </a:r>
            <a:endParaRPr sz="24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499362" y="3345211"/>
            <a:ext cx="951382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dfn </a:t>
            </a:r>
            <a:r>
              <a:rPr sz="2400" spc="4" dirty="0" smtClean="0">
                <a:latin typeface="Arial"/>
                <a:cs typeface="Arial"/>
              </a:rPr>
              <a:t>(</a:t>
            </a:r>
            <a:r>
              <a:rPr sz="2400" spc="0" dirty="0" smtClean="0">
                <a:latin typeface="Arial"/>
                <a:cs typeface="Arial"/>
              </a:rPr>
              <a:t>1)</a:t>
            </a:r>
            <a:endParaRPr sz="24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575175" y="3580765"/>
            <a:ext cx="380065" cy="5286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89" baseline="3034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700" b="1" spc="4" baseline="303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b="1" spc="-25" baseline="1517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700" b="1" spc="-19" baseline="1517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117719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420360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843143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65926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688328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111110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533513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956296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378698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801481" y="358076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8740" y="4076985"/>
            <a:ext cx="2561335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134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ertex 7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a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so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</a:t>
            </a:r>
            <a:endParaRPr sz="2400">
              <a:latin typeface="Arial"/>
              <a:cs typeface="Arial"/>
            </a:endParaRPr>
          </a:p>
          <a:p>
            <a:pPr marL="12700" marR="32003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po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nt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ce low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(8)</a:t>
            </a:r>
            <a:endParaRPr sz="24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53690" y="4076985"/>
            <a:ext cx="1543913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articul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tion</a:t>
            </a:r>
            <a:endParaRPr sz="2400">
              <a:latin typeface="Arial"/>
              <a:cs typeface="Arial"/>
            </a:endParaRPr>
          </a:p>
          <a:p>
            <a:pPr marL="66903" marR="4572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≥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dfn (7)</a:t>
            </a:r>
            <a:endParaRPr sz="24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575175" y="4221099"/>
            <a:ext cx="37790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4" baseline="3034" dirty="0" smtClean="0">
                <a:latin typeface="Calibri"/>
                <a:cs typeface="Calibri"/>
              </a:rPr>
              <a:t>d</a:t>
            </a:r>
            <a:r>
              <a:rPr sz="2700" b="1" spc="0" baseline="3034" dirty="0" smtClean="0">
                <a:latin typeface="Calibri"/>
                <a:cs typeface="Calibri"/>
              </a:rPr>
              <a:t>fn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17719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20360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843143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265926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88328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111110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33513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956296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78698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801481" y="422109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75175" y="4586858"/>
            <a:ext cx="40906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low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17719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20360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43143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65926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88328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11110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33513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56296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78698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01481" y="458685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40" y="5174399"/>
            <a:ext cx="252847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vertex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5 is al</a:t>
            </a:r>
            <a:r>
              <a:rPr sz="2400" spc="-4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19957" y="5174399"/>
            <a:ext cx="154482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ic</a:t>
            </a:r>
            <a:r>
              <a:rPr sz="2400" spc="-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tion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5540355"/>
            <a:ext cx="38329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po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nt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ce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(6) ≥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dfn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(</a:t>
            </a:r>
            <a:r>
              <a:rPr sz="2400" spc="0" dirty="0" smtClean="0">
                <a:latin typeface="Arial"/>
                <a:cs typeface="Arial"/>
              </a:rPr>
              <a:t>5</a:t>
            </a:r>
            <a:r>
              <a:rPr sz="2400" spc="4" dirty="0" smtClean="0">
                <a:latin typeface="Arial"/>
                <a:cs typeface="Arial"/>
              </a:rPr>
              <a:t>).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4800600" y="1066800"/>
            <a:ext cx="3962400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31140" y="288766"/>
            <a:ext cx="4240697" cy="12005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 algn="r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Eul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</a:t>
            </a:r>
            <a:endParaRPr sz="3200">
              <a:latin typeface="Arial"/>
              <a:cs typeface="Arial"/>
            </a:endParaRPr>
          </a:p>
          <a:p>
            <a:pPr marL="12700" marR="464438">
              <a:lnSpc>
                <a:spcPts val="2380"/>
              </a:lnSpc>
              <a:spcBef>
                <a:spcPts val="1232"/>
              </a:spcBef>
            </a:pPr>
            <a:r>
              <a:rPr sz="2200" b="1" spc="0" dirty="0" smtClean="0">
                <a:latin typeface="Arial"/>
                <a:cs typeface="Arial"/>
              </a:rPr>
              <a:t>Euleri</a:t>
            </a:r>
            <a:r>
              <a:rPr sz="2200" b="1" spc="4" dirty="0" smtClean="0">
                <a:latin typeface="Arial"/>
                <a:cs typeface="Arial"/>
              </a:rPr>
              <a:t>a</a:t>
            </a:r>
            <a:r>
              <a:rPr sz="2200" b="1" spc="0" dirty="0" smtClean="0">
                <a:latin typeface="Arial"/>
                <a:cs typeface="Arial"/>
              </a:rPr>
              <a:t>n</a:t>
            </a:r>
            <a:r>
              <a:rPr sz="2200" b="1" spc="-66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path</a:t>
            </a:r>
            <a:r>
              <a:rPr sz="2200" b="1" spc="-16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and</a:t>
            </a:r>
            <a:r>
              <a:rPr sz="2200" b="1" spc="-24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circ</a:t>
            </a:r>
            <a:r>
              <a:rPr sz="2200" b="1" spc="4" dirty="0" smtClean="0">
                <a:latin typeface="Arial"/>
                <a:cs typeface="Arial"/>
              </a:rPr>
              <a:t>u</a:t>
            </a:r>
            <a:r>
              <a:rPr sz="2200" b="1" spc="0" dirty="0" smtClean="0">
                <a:latin typeface="Arial"/>
                <a:cs typeface="Arial"/>
              </a:rPr>
              <a:t>it</a:t>
            </a:r>
            <a:r>
              <a:rPr sz="2200" b="1" spc="-50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for un</a:t>
            </a:r>
            <a:r>
              <a:rPr sz="2200" b="1" spc="4" dirty="0" smtClean="0">
                <a:latin typeface="Arial"/>
                <a:cs typeface="Arial"/>
              </a:rPr>
              <a:t>d</a:t>
            </a:r>
            <a:r>
              <a:rPr sz="2200" b="1" spc="0" dirty="0" smtClean="0">
                <a:latin typeface="Arial"/>
                <a:cs typeface="Arial"/>
              </a:rPr>
              <a:t>irect</a:t>
            </a:r>
            <a:r>
              <a:rPr sz="2200" b="1" spc="4" dirty="0" smtClean="0">
                <a:latin typeface="Arial"/>
                <a:cs typeface="Arial"/>
              </a:rPr>
              <a:t>e</a:t>
            </a:r>
            <a:r>
              <a:rPr sz="2200" b="1" spc="0" dirty="0" smtClean="0">
                <a:latin typeface="Arial"/>
                <a:cs typeface="Arial"/>
              </a:rPr>
              <a:t>d</a:t>
            </a:r>
            <a:r>
              <a:rPr sz="2200" b="1" spc="-72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graph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59558" y="288766"/>
            <a:ext cx="114887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circuit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1140" y="1922595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4040" y="1922595"/>
            <a:ext cx="3976040" cy="44962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934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Path</a:t>
            </a:r>
            <a:r>
              <a:rPr sz="2200" spc="-3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pa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-42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-17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ra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h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ts val="2380"/>
              </a:lnSpc>
              <a:spcBef>
                <a:spcPts val="1"/>
              </a:spcBef>
            </a:pPr>
            <a:r>
              <a:rPr sz="2200" spc="0" dirty="0" smtClean="0">
                <a:latin typeface="Arial"/>
                <a:cs typeface="Arial"/>
              </a:rPr>
              <a:t>that vi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its</a:t>
            </a:r>
            <a:r>
              <a:rPr sz="2200" spc="-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every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edge</a:t>
            </a:r>
            <a:r>
              <a:rPr sz="2200" spc="-4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exact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y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ts val="2375"/>
              </a:lnSpc>
            </a:pPr>
            <a:r>
              <a:rPr sz="2200" spc="0" dirty="0" smtClean="0">
                <a:latin typeface="Arial"/>
                <a:cs typeface="Arial"/>
              </a:rPr>
              <a:t>on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e.</a:t>
            </a:r>
            <a:endParaRPr sz="2200">
              <a:latin typeface="Arial"/>
              <a:cs typeface="Arial"/>
            </a:endParaRPr>
          </a:p>
          <a:p>
            <a:pPr marL="12700" marR="173253" algn="just">
              <a:lnSpc>
                <a:spcPts val="2380"/>
              </a:lnSpc>
              <a:spcBef>
                <a:spcPts val="534"/>
              </a:spcBef>
            </a:pPr>
            <a:r>
              <a:rPr sz="2200" spc="0" dirty="0" smtClean="0">
                <a:latin typeface="Arial"/>
                <a:cs typeface="Arial"/>
              </a:rPr>
              <a:t>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Cir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u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56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 Path</a:t>
            </a:r>
            <a:r>
              <a:rPr sz="2200" spc="-4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wh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ch</a:t>
            </a:r>
            <a:r>
              <a:rPr sz="2200" spc="-46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tar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5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and</a:t>
            </a:r>
            <a:r>
              <a:rPr sz="2200" spc="-2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ds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on the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ame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vertex.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ct val="95825"/>
              </a:lnSpc>
              <a:spcBef>
                <a:spcPts val="246"/>
              </a:spcBef>
            </a:pPr>
            <a:r>
              <a:rPr sz="2200" spc="0" dirty="0" smtClean="0">
                <a:latin typeface="Arial"/>
                <a:cs typeface="Arial"/>
              </a:rPr>
              <a:t>An Euler</a:t>
            </a:r>
            <a:r>
              <a:rPr sz="2200" spc="-51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ath</a:t>
            </a:r>
            <a:r>
              <a:rPr sz="2200" spc="-2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st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rts 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nd</a:t>
            </a:r>
            <a:r>
              <a:rPr sz="2200" spc="-3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ds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ts val="2375"/>
              </a:lnSpc>
              <a:spcBef>
                <a:spcPts val="118"/>
              </a:spcBef>
            </a:pPr>
            <a:r>
              <a:rPr sz="2200" spc="0" dirty="0" smtClean="0">
                <a:latin typeface="Arial"/>
                <a:cs typeface="Arial"/>
              </a:rPr>
              <a:t>at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-29" dirty="0" smtClean="0">
                <a:latin typeface="Arial"/>
                <a:cs typeface="Arial"/>
              </a:rPr>
              <a:t>f</a:t>
            </a:r>
            <a:r>
              <a:rPr sz="2200" spc="0" dirty="0" smtClean="0">
                <a:latin typeface="Arial"/>
                <a:cs typeface="Arial"/>
              </a:rPr>
              <a:t>fer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nt</a:t>
            </a:r>
            <a:r>
              <a:rPr sz="2200" spc="-6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1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marL="12700" marR="47522">
              <a:lnSpc>
                <a:spcPts val="2380"/>
              </a:lnSpc>
              <a:spcBef>
                <a:spcPts val="534"/>
              </a:spcBef>
            </a:pP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-51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ir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u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6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arts</a:t>
            </a:r>
            <a:r>
              <a:rPr sz="2200" spc="-4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en</a:t>
            </a:r>
            <a:r>
              <a:rPr sz="2200" spc="4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s at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he</a:t>
            </a:r>
            <a:r>
              <a:rPr sz="2200" spc="-2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me</a:t>
            </a:r>
            <a:r>
              <a:rPr sz="2200" spc="-2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vertex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380"/>
              </a:lnSpc>
              <a:spcBef>
                <a:spcPts val="527"/>
              </a:spcBef>
            </a:pP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3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gr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ph</a:t>
            </a:r>
            <a:r>
              <a:rPr sz="2200" spc="-3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ed</a:t>
            </a:r>
            <a:r>
              <a:rPr sz="2200" spc="-4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if it has</a:t>
            </a:r>
            <a:r>
              <a:rPr sz="2200" spc="-2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-4" dirty="0" smtClean="0">
                <a:latin typeface="Arial"/>
                <a:cs typeface="Arial"/>
              </a:rPr>
              <a:t>y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9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54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nd c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ed</a:t>
            </a:r>
            <a:r>
              <a:rPr sz="2200" spc="-5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Se</a:t>
            </a:r>
            <a:r>
              <a:rPr sz="2200" spc="-4" dirty="0" smtClean="0">
                <a:latin typeface="Arial"/>
                <a:cs typeface="Arial"/>
              </a:rPr>
              <a:t>m</a:t>
            </a:r>
            <a:r>
              <a:rPr sz="2200" spc="9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-Eu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10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if it has</a:t>
            </a:r>
            <a:r>
              <a:rPr sz="2200" spc="-2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 Eu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6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Path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1140" y="2895288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140" y="3867607"/>
            <a:ext cx="164998" cy="3045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140" y="4538414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1140" y="5209355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-20782" y="1219200"/>
            <a:ext cx="4897628" cy="464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81600" y="990600"/>
            <a:ext cx="3733800" cy="4876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20776" y="90392"/>
            <a:ext cx="5990691" cy="9915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98241" marR="34289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Eul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 Path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Eg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2134"/>
              </a:spcBef>
            </a:pP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th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ist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 </a:t>
            </a:r>
            <a:r>
              <a:rPr sz="1800" spc="-4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ra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h, 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actly</a:t>
            </a:r>
            <a:r>
              <a:rPr sz="1800" spc="3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2 vertic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 must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ve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15329" y="827968"/>
            <a:ext cx="44030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dd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60642" y="827968"/>
            <a:ext cx="76903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gr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0776" y="1376608"/>
            <a:ext cx="145620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Start 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ith</a:t>
            </a:r>
            <a:r>
              <a:rPr sz="1800" spc="4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80845" y="1376608"/>
            <a:ext cx="24965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f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35048" y="1376608"/>
            <a:ext cx="82092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the o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60979" y="1376608"/>
            <a:ext cx="9096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vertic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75151" y="1376608"/>
            <a:ext cx="46568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44695" y="1376608"/>
            <a:ext cx="12008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oth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1246" y="1376608"/>
            <a:ext cx="43985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2617089" y="364966"/>
            <a:ext cx="396955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App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icati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n 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f Grap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h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3540" y="1007011"/>
            <a:ext cx="1427507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b="1" spc="-4" dirty="0" smtClean="0">
                <a:latin typeface="Arial"/>
                <a:cs typeface="Arial"/>
              </a:rPr>
              <a:t>G</a:t>
            </a:r>
            <a:r>
              <a:rPr sz="1700" b="1" spc="0" dirty="0" smtClean="0">
                <a:latin typeface="Arial"/>
                <a:cs typeface="Arial"/>
              </a:rPr>
              <a:t>o</a:t>
            </a:r>
            <a:r>
              <a:rPr sz="1700" b="1" spc="4" dirty="0" smtClean="0">
                <a:latin typeface="Arial"/>
                <a:cs typeface="Arial"/>
              </a:rPr>
              <a:t>o</a:t>
            </a:r>
            <a:r>
              <a:rPr sz="1700" b="1" spc="0" dirty="0" smtClean="0">
                <a:latin typeface="Arial"/>
                <a:cs typeface="Arial"/>
              </a:rPr>
              <a:t>gle</a:t>
            </a:r>
            <a:r>
              <a:rPr sz="1700" b="1" spc="-4" dirty="0" smtClean="0">
                <a:latin typeface="Arial"/>
                <a:cs typeface="Arial"/>
              </a:rPr>
              <a:t> </a:t>
            </a:r>
            <a:r>
              <a:rPr sz="1700" b="1" spc="0" dirty="0" smtClean="0">
                <a:latin typeface="Arial"/>
                <a:cs typeface="Arial"/>
              </a:rPr>
              <a:t>maps</a:t>
            </a:r>
            <a:endParaRPr sz="1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0740" y="1266091"/>
            <a:ext cx="178184" cy="759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5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27556" y="1266091"/>
            <a:ext cx="7124266" cy="9672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539">
              <a:lnSpc>
                <a:spcPts val="1839"/>
              </a:lnSpc>
              <a:spcBef>
                <a:spcPts val="92"/>
              </a:spcBef>
            </a:pPr>
            <a:r>
              <a:rPr sz="1700" spc="-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n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ersec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on</a:t>
            </a:r>
            <a:r>
              <a:rPr sz="1700" spc="25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of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o(or</a:t>
            </a:r>
            <a:r>
              <a:rPr sz="1700" spc="25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mo</a:t>
            </a:r>
            <a:r>
              <a:rPr sz="1700" spc="-4" dirty="0" smtClean="0">
                <a:latin typeface="Arial"/>
                <a:cs typeface="Arial"/>
              </a:rPr>
              <a:t>r</a:t>
            </a:r>
            <a:r>
              <a:rPr sz="1700" spc="0" dirty="0" smtClean="0">
                <a:latin typeface="Arial"/>
                <a:cs typeface="Arial"/>
              </a:rPr>
              <a:t>e)</a:t>
            </a:r>
            <a:r>
              <a:rPr sz="1700" spc="-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roads </a:t>
            </a:r>
            <a:r>
              <a:rPr sz="1700" spc="4" dirty="0" smtClean="0">
                <a:latin typeface="Arial"/>
                <a:cs typeface="Arial"/>
              </a:rPr>
              <a:t>a</a:t>
            </a:r>
            <a:r>
              <a:rPr sz="1700" spc="0" dirty="0" smtClean="0">
                <a:latin typeface="Arial"/>
                <a:cs typeface="Arial"/>
              </a:rPr>
              <a:t>re cons</a:t>
            </a:r>
            <a:r>
              <a:rPr sz="1700" spc="9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dered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be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ver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ex</a:t>
            </a:r>
            <a:endParaRPr sz="1700">
              <a:latin typeface="Arial"/>
              <a:cs typeface="Arial"/>
            </a:endParaRPr>
          </a:p>
          <a:p>
            <a:pPr marL="12700" marR="24539">
              <a:lnSpc>
                <a:spcPct val="95825"/>
              </a:lnSpc>
            </a:pPr>
            <a:r>
              <a:rPr sz="1700" spc="4" dirty="0" smtClean="0">
                <a:latin typeface="Arial"/>
                <a:cs typeface="Arial"/>
              </a:rPr>
              <a:t>R</a:t>
            </a:r>
            <a:r>
              <a:rPr sz="1700" spc="0" dirty="0" smtClean="0">
                <a:latin typeface="Arial"/>
                <a:cs typeface="Arial"/>
              </a:rPr>
              <a:t>oad connecting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2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ver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ces 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s</a:t>
            </a:r>
            <a:r>
              <a:rPr sz="1700" spc="-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cons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dered</a:t>
            </a:r>
            <a:r>
              <a:rPr sz="1700" spc="4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be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an</a:t>
            </a:r>
            <a:r>
              <a:rPr sz="1700" spc="2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edge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  <a:spcBef>
                <a:spcPts val="456"/>
              </a:spcBef>
            </a:pPr>
            <a:r>
              <a:rPr sz="1700" spc="4" dirty="0" smtClean="0">
                <a:latin typeface="Arial"/>
                <a:cs typeface="Arial"/>
              </a:rPr>
              <a:t>N</a:t>
            </a:r>
            <a:r>
              <a:rPr sz="1700" spc="0" dirty="0" smtClean="0">
                <a:latin typeface="Arial"/>
                <a:cs typeface="Arial"/>
              </a:rPr>
              <a:t>av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gation</a:t>
            </a:r>
            <a:r>
              <a:rPr sz="1700" spc="-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s</a:t>
            </a:r>
            <a:r>
              <a:rPr sz="1700" spc="-25" dirty="0" smtClean="0">
                <a:latin typeface="Arial"/>
                <a:cs typeface="Arial"/>
              </a:rPr>
              <a:t>y</a:t>
            </a:r>
            <a:r>
              <a:rPr sz="1700" spc="0" dirty="0" smtClean="0">
                <a:latin typeface="Arial"/>
                <a:cs typeface="Arial"/>
              </a:rPr>
              <a:t>s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em</a:t>
            </a:r>
            <a:r>
              <a:rPr sz="1700" spc="29" dirty="0" smtClean="0">
                <a:latin typeface="Arial"/>
                <a:cs typeface="Arial"/>
              </a:rPr>
              <a:t> 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s based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on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</a:t>
            </a:r>
            <a:r>
              <a:rPr sz="1700" spc="4" dirty="0" smtClean="0">
                <a:latin typeface="Arial"/>
                <a:cs typeface="Arial"/>
              </a:rPr>
              <a:t>l</a:t>
            </a:r>
            <a:r>
              <a:rPr sz="1700" spc="0" dirty="0" smtClean="0">
                <a:latin typeface="Arial"/>
                <a:cs typeface="Arial"/>
              </a:rPr>
              <a:t>gorithm</a:t>
            </a:r>
            <a:r>
              <a:rPr sz="1700" spc="-4" dirty="0" smtClean="0">
                <a:latin typeface="Arial"/>
                <a:cs typeface="Arial"/>
              </a:rPr>
              <a:t> 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ca</a:t>
            </a:r>
            <a:r>
              <a:rPr sz="1700" spc="4" dirty="0" smtClean="0">
                <a:latin typeface="Arial"/>
                <a:cs typeface="Arial"/>
              </a:rPr>
              <a:t>l</a:t>
            </a:r>
            <a:r>
              <a:rPr sz="1700" spc="0" dirty="0" smtClean="0">
                <a:latin typeface="Arial"/>
                <a:cs typeface="Arial"/>
              </a:rPr>
              <a:t>cu</a:t>
            </a:r>
            <a:r>
              <a:rPr sz="1700" spc="4" dirty="0" smtClean="0">
                <a:latin typeface="Arial"/>
                <a:cs typeface="Arial"/>
              </a:rPr>
              <a:t>l</a:t>
            </a:r>
            <a:r>
              <a:rPr sz="1700" spc="0" dirty="0" smtClean="0">
                <a:latin typeface="Arial"/>
                <a:cs typeface="Arial"/>
              </a:rPr>
              <a:t>a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e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shor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est</a:t>
            </a:r>
            <a:r>
              <a:rPr sz="1700" spc="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path bet</a:t>
            </a: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een</a:t>
            </a:r>
            <a:r>
              <a:rPr sz="1700" spc="34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ver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ces.</a:t>
            </a:r>
            <a:endParaRPr sz="1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3540" y="2250729"/>
            <a:ext cx="1069522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45"/>
              </a:lnSpc>
              <a:spcBef>
                <a:spcPts val="92"/>
              </a:spcBef>
            </a:pPr>
            <a:r>
              <a:rPr sz="1700" b="1" spc="0" dirty="0" smtClean="0">
                <a:latin typeface="Arial"/>
                <a:cs typeface="Arial"/>
              </a:rPr>
              <a:t>Facebook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0740" y="2510056"/>
            <a:ext cx="178184" cy="759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5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27556" y="2510056"/>
            <a:ext cx="6094102" cy="759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7239">
              <a:lnSpc>
                <a:spcPts val="1839"/>
              </a:lnSpc>
              <a:spcBef>
                <a:spcPts val="92"/>
              </a:spcBef>
            </a:pPr>
            <a:r>
              <a:rPr sz="1700" spc="4" dirty="0" smtClean="0">
                <a:latin typeface="Arial"/>
                <a:cs typeface="Arial"/>
              </a:rPr>
              <a:t>U</a:t>
            </a:r>
            <a:r>
              <a:rPr sz="1700" spc="0" dirty="0" smtClean="0">
                <a:latin typeface="Arial"/>
                <a:cs typeface="Arial"/>
              </a:rPr>
              <a:t>sers</a:t>
            </a:r>
            <a:r>
              <a:rPr sz="1700" spc="-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are co</a:t>
            </a:r>
            <a:r>
              <a:rPr sz="1700" spc="4" dirty="0" smtClean="0">
                <a:latin typeface="Arial"/>
                <a:cs typeface="Arial"/>
              </a:rPr>
              <a:t>n</a:t>
            </a:r>
            <a:r>
              <a:rPr sz="1700" spc="0" dirty="0" smtClean="0">
                <a:latin typeface="Arial"/>
                <a:cs typeface="Arial"/>
              </a:rPr>
              <a:t>s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dered</a:t>
            </a:r>
            <a:r>
              <a:rPr sz="1700" spc="4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be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ver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ces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700" spc="-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f</a:t>
            </a:r>
            <a:r>
              <a:rPr sz="1700" spc="14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hey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are f</a:t>
            </a:r>
            <a:r>
              <a:rPr sz="1700" spc="-4" dirty="0" smtClean="0">
                <a:latin typeface="Arial"/>
                <a:cs typeface="Arial"/>
              </a:rPr>
              <a:t>r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ends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hen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here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s</a:t>
            </a:r>
            <a:r>
              <a:rPr sz="1700" spc="-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an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edge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running bet</a:t>
            </a: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een</a:t>
            </a:r>
            <a:r>
              <a:rPr sz="1700" spc="34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hem.</a:t>
            </a:r>
            <a:endParaRPr sz="1700">
              <a:latin typeface="Arial"/>
              <a:cs typeface="Arial"/>
            </a:endParaRPr>
          </a:p>
          <a:p>
            <a:pPr marL="12700" marR="37239">
              <a:lnSpc>
                <a:spcPct val="95825"/>
              </a:lnSpc>
              <a:spcBef>
                <a:spcPts val="85"/>
              </a:spcBef>
            </a:pPr>
            <a:r>
              <a:rPr sz="1700" b="1" spc="0" dirty="0" smtClean="0">
                <a:latin typeface="Arial"/>
                <a:cs typeface="Arial"/>
              </a:rPr>
              <a:t>u</a:t>
            </a:r>
            <a:r>
              <a:rPr sz="1700" b="1" spc="4" dirty="0" smtClean="0">
                <a:latin typeface="Arial"/>
                <a:cs typeface="Arial"/>
              </a:rPr>
              <a:t>n</a:t>
            </a:r>
            <a:r>
              <a:rPr sz="1700" b="1" spc="0" dirty="0" smtClean="0">
                <a:latin typeface="Arial"/>
                <a:cs typeface="Arial"/>
              </a:rPr>
              <a:t>di</a:t>
            </a:r>
            <a:r>
              <a:rPr sz="1700" b="1" spc="-4" dirty="0" smtClean="0">
                <a:latin typeface="Arial"/>
                <a:cs typeface="Arial"/>
              </a:rPr>
              <a:t>r</a:t>
            </a:r>
            <a:r>
              <a:rPr sz="1700" b="1" spc="0" dirty="0" smtClean="0">
                <a:latin typeface="Arial"/>
                <a:cs typeface="Arial"/>
              </a:rPr>
              <a:t>ected grap</a:t>
            </a:r>
            <a:r>
              <a:rPr sz="1700" b="1" spc="4" dirty="0" smtClean="0">
                <a:latin typeface="Arial"/>
                <a:cs typeface="Arial"/>
              </a:rPr>
              <a:t>h</a:t>
            </a:r>
            <a:r>
              <a:rPr sz="1700" spc="0" dirty="0" smtClean="0">
                <a:latin typeface="Arial"/>
                <a:cs typeface="Arial"/>
              </a:rPr>
              <a:t>.</a:t>
            </a:r>
            <a:endParaRPr sz="1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3540" y="3546376"/>
            <a:ext cx="1752467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b="1" spc="-34" dirty="0" smtClean="0">
                <a:latin typeface="Arial"/>
                <a:cs typeface="Arial"/>
              </a:rPr>
              <a:t>W</a:t>
            </a:r>
            <a:r>
              <a:rPr sz="1700" b="1" spc="0" dirty="0" smtClean="0">
                <a:latin typeface="Arial"/>
                <a:cs typeface="Arial"/>
              </a:rPr>
              <a:t>or</a:t>
            </a:r>
            <a:r>
              <a:rPr sz="1700" b="1" spc="-4" dirty="0" smtClean="0">
                <a:latin typeface="Arial"/>
                <a:cs typeface="Arial"/>
              </a:rPr>
              <a:t>l</a:t>
            </a:r>
            <a:r>
              <a:rPr sz="1700" b="1" spc="0" dirty="0" smtClean="0">
                <a:latin typeface="Arial"/>
                <a:cs typeface="Arial"/>
              </a:rPr>
              <a:t>d </a:t>
            </a:r>
            <a:r>
              <a:rPr sz="1700" b="1" spc="-9" dirty="0" smtClean="0">
                <a:latin typeface="Arial"/>
                <a:cs typeface="Arial"/>
              </a:rPr>
              <a:t>W</a:t>
            </a:r>
            <a:r>
              <a:rPr sz="1700" b="1" spc="-4" dirty="0" smtClean="0">
                <a:latin typeface="Arial"/>
                <a:cs typeface="Arial"/>
              </a:rPr>
              <a:t>i</a:t>
            </a:r>
            <a:r>
              <a:rPr sz="1700" b="1" spc="0" dirty="0" smtClean="0">
                <a:latin typeface="Arial"/>
                <a:cs typeface="Arial"/>
              </a:rPr>
              <a:t>de </a:t>
            </a:r>
            <a:r>
              <a:rPr sz="1700" b="1" spc="-34" dirty="0" smtClean="0">
                <a:latin typeface="Arial"/>
                <a:cs typeface="Arial"/>
              </a:rPr>
              <a:t>W</a:t>
            </a:r>
            <a:r>
              <a:rPr sz="1700" b="1" spc="0" dirty="0" smtClean="0">
                <a:latin typeface="Arial"/>
                <a:cs typeface="Arial"/>
              </a:rPr>
              <a:t>eb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0740" y="3805463"/>
            <a:ext cx="178399" cy="5011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45"/>
              </a:lnSpc>
              <a:spcBef>
                <a:spcPts val="92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27556" y="3805463"/>
            <a:ext cx="7332304" cy="9674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539">
              <a:lnSpc>
                <a:spcPts val="1845"/>
              </a:lnSpc>
              <a:spcBef>
                <a:spcPts val="92"/>
              </a:spcBef>
            </a:pP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eb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pages are considered</a:t>
            </a:r>
            <a:r>
              <a:rPr sz="1700" spc="-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be the ver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ces.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  <a:spcBef>
                <a:spcPts val="364"/>
              </a:spcBef>
            </a:pPr>
            <a:r>
              <a:rPr sz="1700" spc="1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here</a:t>
            </a:r>
            <a:r>
              <a:rPr sz="1700" spc="-14" dirty="0" smtClean="0">
                <a:latin typeface="Arial"/>
                <a:cs typeface="Arial"/>
              </a:rPr>
              <a:t> 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s an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edge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f</a:t>
            </a:r>
            <a:r>
              <a:rPr sz="1700" spc="0" dirty="0" smtClean="0">
                <a:latin typeface="Arial"/>
                <a:cs typeface="Arial"/>
              </a:rPr>
              <a:t>rom a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page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u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her</a:t>
            </a:r>
            <a:r>
              <a:rPr sz="1700" spc="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page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 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f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here </a:t>
            </a:r>
            <a:r>
              <a:rPr sz="1700" spc="9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s a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4" dirty="0" smtClean="0">
                <a:latin typeface="Arial"/>
                <a:cs typeface="Arial"/>
              </a:rPr>
              <a:t>li</a:t>
            </a:r>
            <a:r>
              <a:rPr sz="1700" spc="0" dirty="0" smtClean="0">
                <a:latin typeface="Arial"/>
                <a:cs typeface="Arial"/>
              </a:rPr>
              <a:t>nk</a:t>
            </a:r>
            <a:r>
              <a:rPr sz="1700" spc="-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of page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 on page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u</a:t>
            </a:r>
            <a:endParaRPr sz="1700">
              <a:latin typeface="Arial"/>
              <a:cs typeface="Arial"/>
            </a:endParaRPr>
          </a:p>
          <a:p>
            <a:pPr marL="12700" marR="24539">
              <a:lnSpc>
                <a:spcPct val="95825"/>
              </a:lnSpc>
              <a:spcBef>
                <a:spcPts val="38"/>
              </a:spcBef>
            </a:pPr>
            <a:r>
              <a:rPr sz="1700" b="1" spc="4" dirty="0" smtClean="0">
                <a:latin typeface="Arial"/>
                <a:cs typeface="Arial"/>
              </a:rPr>
              <a:t>D</a:t>
            </a:r>
            <a:r>
              <a:rPr sz="1700" b="1" spc="-4" dirty="0" smtClean="0">
                <a:latin typeface="Arial"/>
                <a:cs typeface="Arial"/>
              </a:rPr>
              <a:t>i</a:t>
            </a:r>
            <a:r>
              <a:rPr sz="1700" b="1" spc="0" dirty="0" smtClean="0">
                <a:latin typeface="Arial"/>
                <a:cs typeface="Arial"/>
              </a:rPr>
              <a:t>rec</a:t>
            </a:r>
            <a:r>
              <a:rPr sz="1700" b="1" spc="-4" dirty="0" smtClean="0">
                <a:latin typeface="Arial"/>
                <a:cs typeface="Arial"/>
              </a:rPr>
              <a:t>t</a:t>
            </a:r>
            <a:r>
              <a:rPr sz="1700" b="1" spc="0" dirty="0" smtClean="0">
                <a:latin typeface="Arial"/>
                <a:cs typeface="Arial"/>
              </a:rPr>
              <a:t>ed grap</a:t>
            </a:r>
            <a:r>
              <a:rPr sz="1700" b="1" spc="4" dirty="0" smtClean="0">
                <a:latin typeface="Arial"/>
                <a:cs typeface="Arial"/>
              </a:rPr>
              <a:t>h</a:t>
            </a:r>
            <a:r>
              <a:rPr sz="1700" spc="0" dirty="0" smtClean="0">
                <a:latin typeface="Arial"/>
                <a:cs typeface="Arial"/>
              </a:rPr>
              <a:t>.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0740" y="4531134"/>
            <a:ext cx="178184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5049294"/>
            <a:ext cx="1906851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b="1" spc="-4" dirty="0" smtClean="0">
                <a:latin typeface="Arial"/>
                <a:cs typeface="Arial"/>
              </a:rPr>
              <a:t>O</a:t>
            </a:r>
            <a:r>
              <a:rPr sz="1700" b="1" spc="0" dirty="0" smtClean="0">
                <a:latin typeface="Arial"/>
                <a:cs typeface="Arial"/>
              </a:rPr>
              <a:t>perat</a:t>
            </a:r>
            <a:r>
              <a:rPr sz="1700" b="1" spc="-9" dirty="0" smtClean="0">
                <a:latin typeface="Arial"/>
                <a:cs typeface="Arial"/>
              </a:rPr>
              <a:t>i</a:t>
            </a:r>
            <a:r>
              <a:rPr sz="1700" b="1" spc="0" dirty="0" smtClean="0">
                <a:latin typeface="Arial"/>
                <a:cs typeface="Arial"/>
              </a:rPr>
              <a:t>ng S</a:t>
            </a:r>
            <a:r>
              <a:rPr sz="1700" b="1" spc="-9" dirty="0" smtClean="0">
                <a:latin typeface="Arial"/>
                <a:cs typeface="Arial"/>
              </a:rPr>
              <a:t>y</a:t>
            </a:r>
            <a:r>
              <a:rPr sz="1700" b="1" spc="0" dirty="0" smtClean="0">
                <a:latin typeface="Arial"/>
                <a:cs typeface="Arial"/>
              </a:rPr>
              <a:t>stem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0740" y="5308508"/>
            <a:ext cx="178399" cy="7601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45"/>
              </a:lnSpc>
              <a:spcBef>
                <a:spcPts val="92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85"/>
              </a:spcBef>
            </a:pPr>
            <a:r>
              <a:rPr sz="1700" spc="0" dirty="0" smtClean="0">
                <a:latin typeface="Arial"/>
                <a:cs typeface="Arial"/>
              </a:rPr>
              <a:t>–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27556" y="5308508"/>
            <a:ext cx="5694621" cy="7601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539">
              <a:lnSpc>
                <a:spcPts val="1845"/>
              </a:lnSpc>
              <a:spcBef>
                <a:spcPts val="92"/>
              </a:spcBef>
            </a:pPr>
            <a:r>
              <a:rPr sz="1700" spc="0" dirty="0" smtClean="0">
                <a:latin typeface="Arial"/>
                <a:cs typeface="Arial"/>
              </a:rPr>
              <a:t>Resource</a:t>
            </a:r>
            <a:r>
              <a:rPr sz="1700" spc="-10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</a:t>
            </a:r>
            <a:r>
              <a:rPr sz="1700" spc="4" dirty="0" smtClean="0">
                <a:latin typeface="Arial"/>
                <a:cs typeface="Arial"/>
              </a:rPr>
              <a:t>ll</a:t>
            </a:r>
            <a:r>
              <a:rPr sz="1700" spc="0" dirty="0" smtClean="0">
                <a:latin typeface="Arial"/>
                <a:cs typeface="Arial"/>
              </a:rPr>
              <a:t>oca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on</a:t>
            </a:r>
            <a:r>
              <a:rPr sz="1700" spc="-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G</a:t>
            </a:r>
            <a:r>
              <a:rPr sz="1700" spc="0" dirty="0" smtClean="0">
                <a:latin typeface="Arial"/>
                <a:cs typeface="Arial"/>
              </a:rPr>
              <a:t>ra</a:t>
            </a:r>
            <a:r>
              <a:rPr sz="1700" spc="-4" dirty="0" smtClean="0">
                <a:latin typeface="Arial"/>
                <a:cs typeface="Arial"/>
              </a:rPr>
              <a:t>p</a:t>
            </a:r>
            <a:r>
              <a:rPr sz="1700" spc="0" dirty="0" smtClean="0">
                <a:latin typeface="Arial"/>
                <a:cs typeface="Arial"/>
              </a:rPr>
              <a:t>h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1700" spc="0" dirty="0" smtClean="0">
                <a:latin typeface="Arial"/>
                <a:cs typeface="Arial"/>
              </a:rPr>
              <a:t>Each</a:t>
            </a:r>
            <a:r>
              <a:rPr sz="1700" spc="1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process and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resou</a:t>
            </a:r>
            <a:r>
              <a:rPr sz="1700" spc="-4" dirty="0" smtClean="0">
                <a:latin typeface="Arial"/>
                <a:cs typeface="Arial"/>
              </a:rPr>
              <a:t>r</a:t>
            </a:r>
            <a:r>
              <a:rPr sz="1700" spc="0" dirty="0" smtClean="0">
                <a:latin typeface="Arial"/>
                <a:cs typeface="Arial"/>
              </a:rPr>
              <a:t>ces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are</a:t>
            </a:r>
            <a:r>
              <a:rPr sz="1700" spc="-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cons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dered</a:t>
            </a:r>
            <a:r>
              <a:rPr sz="1700" spc="4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be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ver</a:t>
            </a:r>
            <a:r>
              <a:rPr sz="1700" spc="-9" dirty="0" smtClean="0">
                <a:latin typeface="Arial"/>
                <a:cs typeface="Arial"/>
              </a:rPr>
              <a:t>t</a:t>
            </a:r>
            <a:r>
              <a:rPr sz="1700" spc="4" dirty="0" smtClean="0">
                <a:latin typeface="Arial"/>
                <a:cs typeface="Arial"/>
              </a:rPr>
              <a:t>i</a:t>
            </a:r>
            <a:r>
              <a:rPr sz="1700" spc="0" dirty="0" smtClean="0">
                <a:latin typeface="Arial"/>
                <a:cs typeface="Arial"/>
              </a:rPr>
              <a:t>ce</a:t>
            </a:r>
            <a:r>
              <a:rPr sz="1700" spc="19" dirty="0" smtClean="0">
                <a:latin typeface="Arial"/>
                <a:cs typeface="Arial"/>
              </a:rPr>
              <a:t>s</a:t>
            </a:r>
            <a:r>
              <a:rPr sz="1700" spc="0" dirty="0" smtClean="0">
                <a:latin typeface="Arial"/>
                <a:cs typeface="Arial"/>
              </a:rPr>
              <a:t>. Edg</a:t>
            </a:r>
            <a:r>
              <a:rPr sz="1700" spc="4" dirty="0" smtClean="0">
                <a:latin typeface="Arial"/>
                <a:cs typeface="Arial"/>
              </a:rPr>
              <a:t>e</a:t>
            </a:r>
            <a:r>
              <a:rPr sz="1700" spc="0" dirty="0" smtClean="0">
                <a:latin typeface="Arial"/>
                <a:cs typeface="Arial"/>
              </a:rPr>
              <a:t>s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are</a:t>
            </a:r>
            <a:r>
              <a:rPr sz="1700" spc="-4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dra</a:t>
            </a:r>
            <a:r>
              <a:rPr sz="1700" spc="-19" dirty="0" smtClean="0">
                <a:latin typeface="Arial"/>
                <a:cs typeface="Arial"/>
              </a:rPr>
              <a:t>w</a:t>
            </a:r>
            <a:r>
              <a:rPr sz="1700" spc="0" dirty="0" smtClean="0">
                <a:latin typeface="Arial"/>
                <a:cs typeface="Arial"/>
              </a:rPr>
              <a:t>n</a:t>
            </a:r>
            <a:r>
              <a:rPr sz="1700" spc="2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f</a:t>
            </a:r>
            <a:r>
              <a:rPr sz="1700" spc="0" dirty="0" smtClean="0">
                <a:latin typeface="Arial"/>
                <a:cs typeface="Arial"/>
              </a:rPr>
              <a:t>rom</a:t>
            </a:r>
            <a:r>
              <a:rPr sz="1700" spc="-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resou</a:t>
            </a:r>
            <a:r>
              <a:rPr sz="1700" spc="-4" dirty="0" smtClean="0">
                <a:latin typeface="Arial"/>
                <a:cs typeface="Arial"/>
              </a:rPr>
              <a:t>r</a:t>
            </a:r>
            <a:r>
              <a:rPr sz="1700" spc="0" dirty="0" smtClean="0">
                <a:latin typeface="Arial"/>
                <a:cs typeface="Arial"/>
              </a:rPr>
              <a:t>ces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o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-4" dirty="0" smtClean="0">
                <a:latin typeface="Arial"/>
                <a:cs typeface="Arial"/>
              </a:rPr>
              <a:t>t</a:t>
            </a:r>
            <a:r>
              <a:rPr sz="1700" spc="0" dirty="0" smtClean="0">
                <a:latin typeface="Arial"/>
                <a:cs typeface="Arial"/>
              </a:rPr>
              <a:t>he</a:t>
            </a:r>
            <a:r>
              <a:rPr sz="1700" spc="1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a</a:t>
            </a:r>
            <a:r>
              <a:rPr sz="1700" spc="4" dirty="0" smtClean="0">
                <a:latin typeface="Arial"/>
                <a:cs typeface="Arial"/>
              </a:rPr>
              <a:t>ll</a:t>
            </a:r>
            <a:r>
              <a:rPr sz="1700" spc="0" dirty="0" smtClean="0">
                <a:latin typeface="Arial"/>
                <a:cs typeface="Arial"/>
              </a:rPr>
              <a:t>ocated</a:t>
            </a:r>
            <a:r>
              <a:rPr sz="1700" spc="9" dirty="0" smtClean="0">
                <a:latin typeface="Arial"/>
                <a:cs typeface="Arial"/>
              </a:rPr>
              <a:t> </a:t>
            </a:r>
            <a:r>
              <a:rPr sz="1700" spc="0" dirty="0" smtClean="0">
                <a:latin typeface="Arial"/>
                <a:cs typeface="Arial"/>
              </a:rPr>
              <a:t>process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228600" y="1752600"/>
            <a:ext cx="3733800" cy="441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06671" y="1752600"/>
            <a:ext cx="4048125" cy="4267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13938" y="282812"/>
            <a:ext cx="258480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Eu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er C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rcu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3540" y="1074070"/>
            <a:ext cx="40853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l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6907" y="1074070"/>
            <a:ext cx="112085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ic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41372" y="1074070"/>
            <a:ext cx="7325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ust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85389" y="1074070"/>
            <a:ext cx="7319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have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1844" y="1074070"/>
            <a:ext cx="7319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even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78300" y="1074070"/>
            <a:ext cx="101904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de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ree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609600" y="1600200"/>
            <a:ext cx="72390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47750" y="654660"/>
            <a:ext cx="180410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Con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it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76950" y="654660"/>
            <a:ext cx="56169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for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62929" y="654660"/>
            <a:ext cx="1035287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Eul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24940" y="654660"/>
            <a:ext cx="92411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Path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74153" y="654660"/>
            <a:ext cx="764084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64960" y="654660"/>
            <a:ext cx="1035287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ler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26971" y="654660"/>
            <a:ext cx="124011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Circuit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27708" y="914400"/>
            <a:ext cx="3733800" cy="2971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426589" y="403066"/>
            <a:ext cx="90025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DFS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52304" y="403066"/>
            <a:ext cx="42579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to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03565" y="403066"/>
            <a:ext cx="740744" cy="13250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fi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endParaRPr sz="3200">
              <a:latin typeface="Arial"/>
              <a:cs typeface="Arial"/>
            </a:endParaRPr>
          </a:p>
          <a:p>
            <a:pPr marL="417279" marR="23033">
              <a:lnSpc>
                <a:spcPts val="3515"/>
              </a:lnSpc>
              <a:spcBef>
                <a:spcPts val="1049"/>
              </a:spcBef>
            </a:pPr>
            <a:r>
              <a:rPr sz="3600" spc="0" baseline="4740" dirty="0" smtClean="0">
                <a:latin typeface="Arellion"/>
                <a:cs typeface="Arellion"/>
              </a:rPr>
              <a:t></a:t>
            </a:r>
            <a:endParaRPr sz="2400">
              <a:latin typeface="Arellion"/>
              <a:cs typeface="Arellion"/>
            </a:endParaRPr>
          </a:p>
          <a:p>
            <a:pPr marL="417279" marR="22746">
              <a:lnSpc>
                <a:spcPts val="2500"/>
              </a:lnSpc>
            </a:pPr>
            <a:r>
              <a:rPr sz="2400" spc="0" dirty="0" smtClean="0">
                <a:latin typeface="Arellion"/>
                <a:cs typeface="Arellion"/>
              </a:rPr>
              <a:t></a:t>
            </a:r>
            <a:endParaRPr sz="240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51045" y="403066"/>
            <a:ext cx="4294539" cy="24222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368" marR="52573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Eul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 circuit</a:t>
            </a:r>
            <a:endParaRPr sz="32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200"/>
              </a:spcBef>
            </a:pPr>
            <a:r>
              <a:rPr sz="2400" spc="0" dirty="0" smtClean="0">
                <a:latin typeface="Arial"/>
                <a:cs typeface="Arial"/>
              </a:rPr>
              <a:t>Start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any 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ex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rs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,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us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9" dirty="0" smtClean="0">
                <a:latin typeface="Arial"/>
                <a:cs typeface="Arial"/>
              </a:rPr>
              <a:t>F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find any circ</a:t>
            </a:r>
            <a:r>
              <a:rPr sz="2400" spc="-4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it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star</a:t>
            </a:r>
            <a:r>
              <a:rPr sz="2400" spc="9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and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en</a:t>
            </a:r>
            <a:r>
              <a:rPr sz="2400" spc="-4" dirty="0" smtClean="0">
                <a:latin typeface="Arial"/>
                <a:cs typeface="Arial"/>
              </a:rPr>
              <a:t>d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s.</a:t>
            </a:r>
            <a:endParaRPr sz="2400">
              <a:latin typeface="Arial"/>
              <a:cs typeface="Arial"/>
            </a:endParaRPr>
          </a:p>
          <a:p>
            <a:pPr marL="12700" marR="27292">
              <a:lnSpc>
                <a:spcPct val="100041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Ma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k all ed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es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on the circuit as vis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ted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08145" y="2129426"/>
            <a:ext cx="3131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2400" spc="0" dirty="0" smtClean="0">
                <a:latin typeface="Arellion"/>
                <a:cs typeface="Arellion"/>
              </a:rPr>
              <a:t></a:t>
            </a:r>
            <a:endParaRPr sz="240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70375" y="2873660"/>
            <a:ext cx="4752865" cy="32568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0"/>
              </a:lnSpc>
              <a:spcBef>
                <a:spcPts val="149"/>
              </a:spcBef>
            </a:pPr>
            <a:r>
              <a:rPr sz="3600" spc="0" baseline="6637" dirty="0" smtClean="0">
                <a:latin typeface="Arellion"/>
                <a:cs typeface="Arellion"/>
              </a:rPr>
              <a:t></a:t>
            </a:r>
            <a:r>
              <a:rPr sz="3600" spc="-618" baseline="6637" dirty="0" smtClean="0">
                <a:latin typeface="Arellion"/>
                <a:cs typeface="Arellion"/>
              </a:rPr>
              <a:t> </a:t>
            </a:r>
            <a:r>
              <a:rPr sz="3600" spc="0" baseline="8454" dirty="0" smtClean="0">
                <a:latin typeface="Arial"/>
                <a:cs typeface="Arial"/>
              </a:rPr>
              <a:t>Whi</a:t>
            </a:r>
            <a:r>
              <a:rPr sz="3600" spc="-9" baseline="8454" dirty="0" smtClean="0">
                <a:latin typeface="Arial"/>
                <a:cs typeface="Arial"/>
              </a:rPr>
              <a:t>l</a:t>
            </a:r>
            <a:r>
              <a:rPr sz="3600" spc="0" baseline="8454" dirty="0" smtClean="0">
                <a:latin typeface="Arial"/>
                <a:cs typeface="Arial"/>
              </a:rPr>
              <a:t>e</a:t>
            </a:r>
            <a:r>
              <a:rPr sz="3600" spc="14" baseline="8454" dirty="0" smtClean="0">
                <a:latin typeface="Arial"/>
                <a:cs typeface="Arial"/>
              </a:rPr>
              <a:t> </a:t>
            </a:r>
            <a:r>
              <a:rPr sz="3600" spc="0" baseline="8454" dirty="0" smtClean="0">
                <a:latin typeface="Arial"/>
                <a:cs typeface="Arial"/>
              </a:rPr>
              <a:t>there a</a:t>
            </a:r>
            <a:r>
              <a:rPr sz="3600" spc="4" baseline="8454" dirty="0" smtClean="0">
                <a:latin typeface="Arial"/>
                <a:cs typeface="Arial"/>
              </a:rPr>
              <a:t>r</a:t>
            </a:r>
            <a:r>
              <a:rPr sz="3600" spc="0" baseline="8454" dirty="0" smtClean="0">
                <a:latin typeface="Arial"/>
                <a:cs typeface="Arial"/>
              </a:rPr>
              <a:t>e s</a:t>
            </a:r>
            <a:r>
              <a:rPr sz="3600" spc="4" baseline="8454" dirty="0" smtClean="0">
                <a:latin typeface="Arial"/>
                <a:cs typeface="Arial"/>
              </a:rPr>
              <a:t>t</a:t>
            </a:r>
            <a:r>
              <a:rPr sz="3600" spc="0" baseline="8454" dirty="0" smtClean="0">
                <a:latin typeface="Arial"/>
                <a:cs typeface="Arial"/>
              </a:rPr>
              <a:t>i</a:t>
            </a:r>
            <a:r>
              <a:rPr sz="3600" spc="-9" baseline="8454" dirty="0" smtClean="0">
                <a:latin typeface="Arial"/>
                <a:cs typeface="Arial"/>
              </a:rPr>
              <a:t>l</a:t>
            </a:r>
            <a:r>
              <a:rPr sz="3600" spc="0" baseline="8454" dirty="0" smtClean="0">
                <a:latin typeface="Arial"/>
                <a:cs typeface="Arial"/>
              </a:rPr>
              <a:t>l ed</a:t>
            </a:r>
            <a:r>
              <a:rPr sz="3600" spc="-4" baseline="8454" dirty="0" smtClean="0">
                <a:latin typeface="Arial"/>
                <a:cs typeface="Arial"/>
              </a:rPr>
              <a:t>g</a:t>
            </a:r>
            <a:r>
              <a:rPr sz="3600" spc="0" baseline="8454" dirty="0" smtClean="0">
                <a:latin typeface="Arial"/>
                <a:cs typeface="Arial"/>
              </a:rPr>
              <a:t>es</a:t>
            </a:r>
            <a:r>
              <a:rPr sz="3600" spc="14" baseline="8454" dirty="0" smtClean="0">
                <a:latin typeface="Arial"/>
                <a:cs typeface="Arial"/>
              </a:rPr>
              <a:t> </a:t>
            </a:r>
            <a:r>
              <a:rPr sz="3600" spc="0" baseline="8454" dirty="0" smtClean="0">
                <a:latin typeface="Arial"/>
                <a:cs typeface="Arial"/>
              </a:rPr>
              <a:t>in</a:t>
            </a:r>
            <a:r>
              <a:rPr sz="3600" spc="9" baseline="8454" dirty="0" smtClean="0">
                <a:latin typeface="Arial"/>
                <a:cs typeface="Arial"/>
              </a:rPr>
              <a:t> </a:t>
            </a:r>
            <a:r>
              <a:rPr sz="3600" spc="0" baseline="8454" dirty="0" smtClean="0">
                <a:latin typeface="Arial"/>
                <a:cs typeface="Arial"/>
              </a:rPr>
              <a:t>the</a:t>
            </a:r>
            <a:endParaRPr sz="2400">
              <a:latin typeface="Arial"/>
              <a:cs typeface="Arial"/>
            </a:endParaRPr>
          </a:p>
          <a:p>
            <a:pPr marL="355600" marR="45737">
              <a:lnSpc>
                <a:spcPts val="2450"/>
              </a:lnSpc>
            </a:pPr>
            <a:r>
              <a:rPr sz="2400" spc="0" dirty="0" smtClean="0">
                <a:latin typeface="Arial"/>
                <a:cs typeface="Arial"/>
              </a:rPr>
              <a:t>graph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that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 not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ma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ked</a:t>
            </a:r>
            <a:endParaRPr sz="2400">
              <a:latin typeface="Arial"/>
              <a:cs typeface="Arial"/>
            </a:endParaRPr>
          </a:p>
          <a:p>
            <a:pPr marL="355600" marR="45737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vi</a:t>
            </a:r>
            <a:r>
              <a:rPr sz="2400" spc="-4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ite</a:t>
            </a:r>
            <a:r>
              <a:rPr sz="2400" spc="-9" dirty="0" smtClean="0">
                <a:latin typeface="Arial"/>
                <a:cs typeface="Arial"/>
              </a:rPr>
              <a:t>d</a:t>
            </a:r>
            <a:r>
              <a:rPr sz="2400" spc="0" dirty="0" smtClean="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12700" marR="333269" indent="914653">
              <a:lnSpc>
                <a:spcPct val="100041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• Fi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first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ex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 on the circu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that has u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vis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ted edges.</a:t>
            </a:r>
            <a:endParaRPr sz="2400">
              <a:latin typeface="Arial"/>
              <a:cs typeface="Arial"/>
            </a:endParaRPr>
          </a:p>
          <a:p>
            <a:pPr marL="12700" marR="127324" indent="998474">
              <a:lnSpc>
                <a:spcPct val="100041"/>
              </a:lnSpc>
              <a:spcBef>
                <a:spcPts val="5"/>
              </a:spcBef>
            </a:pPr>
            <a:r>
              <a:rPr sz="2400" spc="0" dirty="0" smtClean="0">
                <a:latin typeface="Arial"/>
                <a:cs typeface="Arial"/>
              </a:rPr>
              <a:t>• F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nd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circu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star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 and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sp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ice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this path into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he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first circu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5887" y="4024274"/>
            <a:ext cx="1359041" cy="6882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Sol</a:t>
            </a:r>
            <a:r>
              <a:rPr sz="2700" b="1" spc="9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ti</a:t>
            </a:r>
            <a:r>
              <a:rPr sz="2700" b="1" spc="-9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n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462889">
              <a:lnSpc>
                <a:spcPct val="95825"/>
              </a:lnSpc>
              <a:spcBef>
                <a:spcPts val="1030"/>
              </a:spcBef>
            </a:pPr>
            <a:r>
              <a:rPr sz="2000" spc="0" dirty="0" smtClean="0">
                <a:latin typeface="Arial"/>
                <a:cs typeface="Arial"/>
              </a:rPr>
              <a:t>2 ,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1, </a:t>
            </a:r>
            <a:r>
              <a:rPr sz="2000" b="1" spc="0" dirty="0" smtClean="0">
                <a:latin typeface="Arial"/>
                <a:cs typeface="Arial"/>
              </a:rPr>
              <a:t>0</a:t>
            </a:r>
            <a:r>
              <a:rPr sz="2000" spc="0" dirty="0" smtClean="0">
                <a:latin typeface="Arial"/>
                <a:cs typeface="Arial"/>
              </a:rPr>
              <a:t>,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29305" y="4432570"/>
            <a:ext cx="205082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2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5887" y="4943745"/>
            <a:ext cx="1360339" cy="661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04926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2,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1</a:t>
            </a:r>
            <a:r>
              <a:rPr sz="2000" spc="-4" dirty="0" smtClean="0">
                <a:latin typeface="Arial"/>
                <a:cs typeface="Arial"/>
              </a:rPr>
              <a:t>,</a:t>
            </a:r>
            <a:r>
              <a:rPr sz="2000" b="1" spc="0" dirty="0" smtClean="0">
                <a:latin typeface="Arial"/>
                <a:cs typeface="Arial"/>
              </a:rPr>
              <a:t>0,</a:t>
            </a:r>
            <a:endParaRPr sz="2000">
              <a:latin typeface="Arial"/>
              <a:cs typeface="Arial"/>
            </a:endParaRPr>
          </a:p>
          <a:p>
            <a:pPr marL="12700" marR="38176">
              <a:lnSpc>
                <a:spcPct val="101725"/>
              </a:lnSpc>
              <a:spcBef>
                <a:spcPts val="685"/>
              </a:spcBef>
            </a:pPr>
            <a:r>
              <a:rPr sz="1800" b="1" spc="0" dirty="0" smtClean="0">
                <a:latin typeface="Calibri"/>
                <a:cs typeface="Calibri"/>
              </a:rPr>
              <a:t>So</a:t>
            </a:r>
            <a:r>
              <a:rPr sz="1800" b="1" spc="4" dirty="0" smtClean="0">
                <a:latin typeface="Calibri"/>
                <a:cs typeface="Calibri"/>
              </a:rPr>
              <a:t>lu</a:t>
            </a:r>
            <a:r>
              <a:rPr sz="1800" b="1" spc="0" dirty="0" smtClean="0">
                <a:latin typeface="Calibri"/>
                <a:cs typeface="Calibri"/>
              </a:rPr>
              <a:t>ti</a:t>
            </a:r>
            <a:r>
              <a:rPr sz="1800" b="1" spc="-4" dirty="0" smtClean="0">
                <a:latin typeface="Calibri"/>
                <a:cs typeface="Calibri"/>
              </a:rPr>
              <a:t>o</a:t>
            </a:r>
            <a:r>
              <a:rPr sz="1800" b="1" spc="0" dirty="0" smtClean="0">
                <a:latin typeface="Calibri"/>
                <a:cs typeface="Calibri"/>
              </a:rPr>
              <a:t>n</a:t>
            </a:r>
            <a:r>
              <a:rPr sz="1800" b="1" spc="-29" dirty="0" smtClean="0">
                <a:latin typeface="Calibri"/>
                <a:cs typeface="Calibri"/>
              </a:rPr>
              <a:t> </a:t>
            </a:r>
            <a:r>
              <a:rPr sz="1800" b="1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30858" y="4943745"/>
            <a:ext cx="840144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b="1" spc="0" dirty="0" smtClean="0">
                <a:latin typeface="Arial"/>
                <a:cs typeface="Arial"/>
              </a:rPr>
              <a:t>3,4</a:t>
            </a:r>
            <a:r>
              <a:rPr sz="2000" b="1" spc="-4" dirty="0" smtClean="0">
                <a:latin typeface="Arial"/>
                <a:cs typeface="Arial"/>
              </a:rPr>
              <a:t>,</a:t>
            </a:r>
            <a:r>
              <a:rPr sz="2000" b="1" spc="4" dirty="0" smtClean="0">
                <a:latin typeface="Arial"/>
                <a:cs typeface="Arial"/>
              </a:rPr>
              <a:t>0</a:t>
            </a:r>
            <a:r>
              <a:rPr sz="2000" spc="-4" dirty="0" smtClean="0">
                <a:latin typeface="Arial"/>
                <a:cs typeface="Arial"/>
              </a:rPr>
              <a:t>,2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19022" y="5761511"/>
            <a:ext cx="1329486" cy="5859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684" marR="34289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4" dirty="0" smtClean="0">
                <a:latin typeface="Arial"/>
                <a:cs typeface="Arial"/>
              </a:rPr>
              <a:t>,</a:t>
            </a:r>
            <a:r>
              <a:rPr sz="1800" b="1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,2,1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446"/>
              </a:spcBef>
            </a:pP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4" dirty="0" smtClean="0">
                <a:latin typeface="Arial"/>
                <a:cs typeface="Arial"/>
              </a:rPr>
              <a:t>,</a:t>
            </a:r>
            <a:r>
              <a:rPr sz="1800" b="1" spc="0" dirty="0" smtClean="0">
                <a:latin typeface="Arial"/>
                <a:cs typeface="Arial"/>
              </a:rPr>
              <a:t>0,</a:t>
            </a:r>
            <a:r>
              <a:rPr sz="1800" b="1" spc="-4" dirty="0" smtClean="0">
                <a:latin typeface="Arial"/>
                <a:cs typeface="Arial"/>
              </a:rPr>
              <a:t>3</a:t>
            </a:r>
            <a:r>
              <a:rPr sz="1800" b="1" spc="0" dirty="0" smtClean="0">
                <a:latin typeface="Arial"/>
                <a:cs typeface="Arial"/>
              </a:rPr>
              <a:t>,4,</a:t>
            </a:r>
            <a:r>
              <a:rPr sz="1800" b="1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,2,1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50240" y="403066"/>
            <a:ext cx="7557816" cy="42906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62912" marR="39873">
              <a:lnSpc>
                <a:spcPts val="3375"/>
              </a:lnSpc>
              <a:spcBef>
                <a:spcPts val="168"/>
              </a:spcBef>
            </a:pPr>
            <a:r>
              <a:rPr sz="3200" b="1" spc="-4" dirty="0" smtClean="0">
                <a:solidFill>
                  <a:srgbClr val="C00000"/>
                </a:solidFill>
                <a:latin typeface="Arial"/>
                <a:cs typeface="Arial"/>
              </a:rPr>
              <a:t>Minimu</a:t>
            </a: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m </a:t>
            </a:r>
            <a:r>
              <a:rPr sz="3200" b="1" spc="-4" dirty="0" smtClean="0">
                <a:solidFill>
                  <a:srgbClr val="C00000"/>
                </a:solidFill>
                <a:latin typeface="Arial"/>
                <a:cs typeface="Arial"/>
              </a:rPr>
              <a:t>Spannin</a:t>
            </a: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g</a:t>
            </a:r>
            <a:r>
              <a:rPr sz="3200" b="1" spc="-2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b="1" spc="-179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200" b="1" spc="-4" dirty="0" smtClean="0">
                <a:solidFill>
                  <a:srgbClr val="C00000"/>
                </a:solidFill>
                <a:latin typeface="Arial"/>
                <a:cs typeface="Arial"/>
              </a:rPr>
              <a:t>rees</a:t>
            </a:r>
            <a:endParaRPr sz="32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933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134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pa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a connected, undirected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graph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</a:t>
            </a:r>
            <a:endParaRPr sz="2400">
              <a:latin typeface="Arial"/>
              <a:cs typeface="Arial"/>
            </a:endParaRPr>
          </a:p>
          <a:p>
            <a:pPr marL="413816" marR="179527" indent="-286816">
              <a:lnSpc>
                <a:spcPct val="100041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4" dirty="0" smtClean="0">
                <a:latin typeface="Arial"/>
                <a:cs typeface="Arial"/>
              </a:rPr>
              <a:t>ub</a:t>
            </a:r>
            <a:r>
              <a:rPr sz="2400" spc="4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graph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G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ich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a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that co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nects all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ver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ic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og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-1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79755" marR="39873">
              <a:lnSpc>
                <a:spcPct val="95825"/>
              </a:lnSpc>
              <a:spcBef>
                <a:spcPts val="581"/>
              </a:spcBef>
            </a:pP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1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graph G can have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many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-44" dirty="0" smtClean="0">
                <a:latin typeface="Arial"/>
                <a:cs typeface="Arial"/>
              </a:rPr>
              <a:t>f</a:t>
            </a:r>
            <a:r>
              <a:rPr sz="2400" spc="0" dirty="0" smtClean="0">
                <a:latin typeface="Arial"/>
                <a:cs typeface="Arial"/>
              </a:rPr>
              <a:t>ferent spa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s.</a:t>
            </a:r>
            <a:endParaRPr sz="24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696"/>
              </a:spcBef>
            </a:pPr>
            <a:r>
              <a:rPr sz="2400" b="1" spc="4" dirty="0" smtClean="0">
                <a:latin typeface="Arial"/>
                <a:cs typeface="Arial"/>
              </a:rPr>
              <a:t>M</a:t>
            </a:r>
            <a:r>
              <a:rPr sz="2400" b="1" spc="0" dirty="0" smtClean="0">
                <a:latin typeface="Arial"/>
                <a:cs typeface="Arial"/>
              </a:rPr>
              <a:t>ini</a:t>
            </a:r>
            <a:r>
              <a:rPr sz="2400" b="1" spc="4" dirty="0" smtClean="0">
                <a:latin typeface="Arial"/>
                <a:cs typeface="Arial"/>
              </a:rPr>
              <a:t>m</a:t>
            </a:r>
            <a:r>
              <a:rPr sz="2400" b="1" spc="0" dirty="0" smtClean="0">
                <a:latin typeface="Arial"/>
                <a:cs typeface="Arial"/>
              </a:rPr>
              <a:t>um</a:t>
            </a:r>
            <a:r>
              <a:rPr sz="2400" b="1" spc="-25" dirty="0" smtClean="0">
                <a:latin typeface="Arial"/>
                <a:cs typeface="Arial"/>
              </a:rPr>
              <a:t> </a:t>
            </a:r>
            <a:r>
              <a:rPr sz="2400" b="1" spc="-4" dirty="0" smtClean="0">
                <a:latin typeface="Arial"/>
                <a:cs typeface="Arial"/>
              </a:rPr>
              <a:t>S</a:t>
            </a:r>
            <a:r>
              <a:rPr sz="2400" b="1" spc="0" dirty="0" smtClean="0">
                <a:latin typeface="Arial"/>
                <a:cs typeface="Arial"/>
              </a:rPr>
              <a:t>pa</a:t>
            </a:r>
            <a:r>
              <a:rPr sz="2400" b="1" spc="-4" dirty="0" smtClean="0">
                <a:latin typeface="Arial"/>
                <a:cs typeface="Arial"/>
              </a:rPr>
              <a:t>n</a:t>
            </a:r>
            <a:r>
              <a:rPr sz="2400" b="1" spc="0" dirty="0" smtClean="0">
                <a:latin typeface="Arial"/>
                <a:cs typeface="Arial"/>
              </a:rPr>
              <a:t>ning </a:t>
            </a:r>
            <a:r>
              <a:rPr sz="2400" b="1" spc="-134" dirty="0" smtClean="0">
                <a:latin typeface="Arial"/>
                <a:cs typeface="Arial"/>
              </a:rPr>
              <a:t>T</a:t>
            </a:r>
            <a:r>
              <a:rPr sz="2400" b="1" spc="0" dirty="0" smtClean="0">
                <a:latin typeface="Arial"/>
                <a:cs typeface="Arial"/>
              </a:rPr>
              <a:t>ree</a:t>
            </a:r>
            <a:endParaRPr sz="2400">
              <a:latin typeface="Arial"/>
              <a:cs typeface="Arial"/>
            </a:endParaRPr>
          </a:p>
          <a:p>
            <a:pPr marL="127000" marR="39873">
              <a:lnSpc>
                <a:spcPct val="95825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4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an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the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smal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est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</a:t>
            </a:r>
            <a:endParaRPr sz="2400">
              <a:latin typeface="Arial"/>
              <a:cs typeface="Arial"/>
            </a:endParaRPr>
          </a:p>
          <a:p>
            <a:pPr marL="413816" indent="-286816">
              <a:lnSpc>
                <a:spcPct val="100041"/>
              </a:lnSpc>
              <a:spcBef>
                <a:spcPts val="69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b="1" spc="25" dirty="0" smtClean="0">
                <a:latin typeface="Arial"/>
                <a:cs typeface="Arial"/>
              </a:rPr>
              <a:t>w</a:t>
            </a:r>
            <a:r>
              <a:rPr sz="2400" b="1" spc="0" dirty="0" smtClean="0">
                <a:latin typeface="Arial"/>
                <a:cs typeface="Arial"/>
              </a:rPr>
              <a:t>eight</a:t>
            </a:r>
            <a:r>
              <a:rPr sz="2400" b="1" spc="-5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 a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ree is defi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ed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as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sum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 the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hts all its ed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es.</a:t>
            </a:r>
            <a:endParaRPr sz="24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578"/>
              </a:spcBef>
            </a:pPr>
            <a:r>
              <a:rPr sz="2400" b="1" spc="4" dirty="0" smtClean="0">
                <a:latin typeface="Arial"/>
                <a:cs typeface="Arial"/>
              </a:rPr>
              <a:t>M</a:t>
            </a:r>
            <a:r>
              <a:rPr sz="2400" b="1" spc="0" dirty="0" smtClean="0">
                <a:latin typeface="Arial"/>
                <a:cs typeface="Arial"/>
              </a:rPr>
              <a:t>ini</a:t>
            </a:r>
            <a:r>
              <a:rPr sz="2400" b="1" spc="4" dirty="0" smtClean="0">
                <a:latin typeface="Arial"/>
                <a:cs typeface="Arial"/>
              </a:rPr>
              <a:t>m</a:t>
            </a:r>
            <a:r>
              <a:rPr sz="2400" b="1" spc="0" dirty="0" smtClean="0">
                <a:latin typeface="Arial"/>
                <a:cs typeface="Arial"/>
              </a:rPr>
              <a:t>um</a:t>
            </a:r>
            <a:r>
              <a:rPr sz="2400" b="1" spc="-25" dirty="0" smtClean="0">
                <a:latin typeface="Arial"/>
                <a:cs typeface="Arial"/>
              </a:rPr>
              <a:t> </a:t>
            </a:r>
            <a:r>
              <a:rPr sz="2400" b="1" spc="-4" dirty="0" smtClean="0">
                <a:latin typeface="Arial"/>
                <a:cs typeface="Arial"/>
              </a:rPr>
              <a:t>S</a:t>
            </a:r>
            <a:r>
              <a:rPr sz="2400" b="1" spc="0" dirty="0" smtClean="0">
                <a:latin typeface="Arial"/>
                <a:cs typeface="Arial"/>
              </a:rPr>
              <a:t>pa</a:t>
            </a:r>
            <a:r>
              <a:rPr sz="2400" b="1" spc="-4" dirty="0" smtClean="0">
                <a:latin typeface="Arial"/>
                <a:cs typeface="Arial"/>
              </a:rPr>
              <a:t>n</a:t>
            </a:r>
            <a:r>
              <a:rPr sz="2400" b="1" spc="0" dirty="0" smtClean="0">
                <a:latin typeface="Arial"/>
                <a:cs typeface="Arial"/>
              </a:rPr>
              <a:t>ning </a:t>
            </a:r>
            <a:r>
              <a:rPr sz="2400" b="1" spc="-134" dirty="0" smtClean="0">
                <a:latin typeface="Arial"/>
                <a:cs typeface="Arial"/>
              </a:rPr>
              <a:t>T</a:t>
            </a:r>
            <a:r>
              <a:rPr sz="2400" b="1" spc="0" dirty="0" smtClean="0">
                <a:latin typeface="Arial"/>
                <a:cs typeface="Arial"/>
              </a:rPr>
              <a:t>ree problem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340" y="997870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340" y="2241588"/>
            <a:ext cx="177952" cy="7693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29650" y="3558571"/>
            <a:ext cx="41005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436349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540" y="4802409"/>
            <a:ext cx="7677962" cy="69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</a:t>
            </a:r>
            <a:r>
              <a:rPr sz="2400" spc="4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imum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spa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ee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for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given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hted</a:t>
            </a:r>
            <a:endParaRPr sz="2400">
              <a:latin typeface="Arial"/>
              <a:cs typeface="Arial"/>
            </a:endParaRPr>
          </a:p>
          <a:p>
            <a:pPr marL="299516" marR="4572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co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cted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graph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381000" y="1295400"/>
            <a:ext cx="80010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51457" y="633720"/>
            <a:ext cx="251193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Un</a:t>
            </a:r>
            <a:r>
              <a:rPr sz="3600" spc="9" dirty="0" smtClean="0">
                <a:solidFill>
                  <a:srgbClr val="C00000"/>
                </a:solidFill>
                <a:latin typeface="Arial"/>
                <a:cs typeface="Arial"/>
              </a:rPr>
              <a:t>w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ei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g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hted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92346" y="633720"/>
            <a:ext cx="126386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graph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88457" y="633720"/>
            <a:ext cx="1874634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Examp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457200" y="1143000"/>
            <a:ext cx="80772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82520" y="633720"/>
            <a:ext cx="2019663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-59" dirty="0" smtClean="0">
                <a:solidFill>
                  <a:srgbClr val="C00000"/>
                </a:solidFill>
                <a:latin typeface="Arial"/>
                <a:cs typeface="Arial"/>
              </a:rPr>
              <a:t>W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ei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g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hted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33972" y="633720"/>
            <a:ext cx="126386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graph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28336" y="633720"/>
            <a:ext cx="246374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-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07228" y="633720"/>
            <a:ext cx="182430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examp</a:t>
            </a:r>
            <a:r>
              <a:rPr sz="3600" spc="9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50240" y="403066"/>
            <a:ext cx="5584513" cy="9250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5022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MST</a:t>
            </a:r>
            <a:r>
              <a:rPr sz="3200" spc="-6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-</a:t>
            </a:r>
            <a:r>
              <a:rPr sz="3200" spc="-18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Appl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cation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  <a:spcBef>
                <a:spcPts val="933"/>
              </a:spcBef>
            </a:pPr>
            <a:r>
              <a:rPr sz="2400" spc="0" dirty="0" smtClean="0">
                <a:latin typeface="Arial"/>
                <a:cs typeface="Arial"/>
              </a:rPr>
              <a:t>MS</a:t>
            </a:r>
            <a:r>
              <a:rPr sz="2400" spc="-26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s are used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find a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rline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route</a:t>
            </a:r>
            <a:r>
              <a:rPr sz="2400" spc="14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340" y="997870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4540" y="1436782"/>
            <a:ext cx="240803" cy="12084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99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1356" y="1436782"/>
            <a:ext cx="7400507" cy="15741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5"/>
              </a:lnSpc>
              <a:spcBef>
                <a:spcPts val="127"/>
              </a:spcBef>
            </a:pPr>
            <a:r>
              <a:rPr sz="2400" spc="-134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ertices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graph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de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ote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citi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568"/>
              </a:spcBef>
            </a:pP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4" dirty="0" smtClean="0">
                <a:latin typeface="Arial"/>
                <a:cs typeface="Arial"/>
              </a:rPr>
              <a:t>d</a:t>
            </a:r>
            <a:r>
              <a:rPr sz="2400" spc="0" dirty="0" smtClean="0">
                <a:latin typeface="Arial"/>
                <a:cs typeface="Arial"/>
              </a:rPr>
              <a:t>ges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represent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routes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betwe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these cities.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99"/>
              </a:spcBef>
            </a:pPr>
            <a:r>
              <a:rPr sz="2400" spc="0" dirty="0" smtClean="0">
                <a:latin typeface="Arial"/>
                <a:cs typeface="Arial"/>
              </a:rPr>
              <a:t>MS</a:t>
            </a:r>
            <a:r>
              <a:rPr sz="2400" spc="-269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s are us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 to </a:t>
            </a:r>
            <a:r>
              <a:rPr sz="2400" spc="-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ptim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ze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rli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routes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by fin</a:t>
            </a:r>
            <a:r>
              <a:rPr sz="2400" spc="-9" dirty="0" smtClean="0">
                <a:latin typeface="Arial"/>
                <a:cs typeface="Arial"/>
              </a:rPr>
              <a:t>d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20"/>
              </a:spcBef>
            </a:pP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ast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costly path with no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cycles.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311965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0240" y="3119659"/>
            <a:ext cx="8013543" cy="22324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MS</a:t>
            </a:r>
            <a:r>
              <a:rPr sz="2400" spc="-26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s are also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used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find the cheap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y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 c</a:t>
            </a:r>
            <a:r>
              <a:rPr sz="2400" spc="-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nn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ct</a:t>
            </a:r>
            <a:endParaRPr sz="2400">
              <a:latin typeface="Arial"/>
              <a:cs typeface="Arial"/>
            </a:endParaRPr>
          </a:p>
          <a:p>
            <a:pPr marL="12700" marR="137281">
              <a:lnSpc>
                <a:spcPct val="100041"/>
              </a:lnSpc>
            </a:pPr>
            <a:r>
              <a:rPr sz="2400" spc="0" dirty="0" smtClean="0">
                <a:latin typeface="Arial"/>
                <a:cs typeface="Arial"/>
              </a:rPr>
              <a:t>ter</a:t>
            </a:r>
            <a:r>
              <a:rPr sz="2400" spc="9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als, such as cities, e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ect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on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compone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ts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or comp</a:t>
            </a:r>
            <a:r>
              <a:rPr sz="2400" spc="-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ters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via 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ds, airl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s,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rai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ys,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res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or tel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p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e 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ne</a:t>
            </a:r>
            <a:r>
              <a:rPr sz="2400" spc="-4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 indent="83819">
              <a:lnSpc>
                <a:spcPct val="100041"/>
              </a:lnSpc>
              <a:spcBef>
                <a:spcPts val="578"/>
              </a:spcBef>
            </a:pPr>
            <a:r>
              <a:rPr sz="2400" spc="0" dirty="0" smtClean="0">
                <a:latin typeface="Arial"/>
                <a:cs typeface="Arial"/>
              </a:rPr>
              <a:t>MS</a:t>
            </a:r>
            <a:r>
              <a:rPr sz="2400" spc="-26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s are appl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ed</a:t>
            </a:r>
            <a:r>
              <a:rPr sz="2400" spc="3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 </a:t>
            </a: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outi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al</a:t>
            </a:r>
            <a:r>
              <a:rPr sz="2400" spc="-9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orithms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for find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ng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most e</a:t>
            </a:r>
            <a:r>
              <a:rPr sz="2400" spc="-44" dirty="0" smtClean="0">
                <a:latin typeface="Arial"/>
                <a:cs typeface="Arial"/>
              </a:rPr>
              <a:t>f</a:t>
            </a:r>
            <a:r>
              <a:rPr sz="2400" spc="0" dirty="0" smtClean="0">
                <a:latin typeface="Arial"/>
                <a:cs typeface="Arial"/>
              </a:rPr>
              <a:t>fici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nt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path</a:t>
            </a:r>
            <a:r>
              <a:rPr sz="2400" b="1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4656105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6172200" y="1295400"/>
            <a:ext cx="2667000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97840" y="250666"/>
            <a:ext cx="5772521" cy="29915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450846">
              <a:lnSpc>
                <a:spcPts val="3375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Prim</a:t>
            </a:r>
            <a:r>
              <a:rPr sz="3200" b="1" spc="-125" dirty="0" smtClean="0">
                <a:solidFill>
                  <a:srgbClr val="C00000"/>
                </a:solidFill>
                <a:latin typeface="Arial"/>
                <a:cs typeface="Arial"/>
              </a:rPr>
              <a:t>’</a:t>
            </a: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s</a:t>
            </a:r>
            <a:r>
              <a:rPr sz="3200" b="1" spc="-10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Algorithm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  <a:spcBef>
                <a:spcPts val="1589"/>
              </a:spcBef>
            </a:pPr>
            <a:r>
              <a:rPr sz="2200" spc="0" dirty="0" smtClean="0">
                <a:latin typeface="Arial"/>
                <a:cs typeface="Arial"/>
              </a:rPr>
              <a:t>Prim</a:t>
            </a:r>
            <a:r>
              <a:rPr sz="2200" spc="-34" dirty="0" smtClean="0">
                <a:latin typeface="Arial"/>
                <a:cs typeface="Arial"/>
              </a:rPr>
              <a:t>’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6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go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it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m</a:t>
            </a:r>
            <a:r>
              <a:rPr sz="2200" spc="-8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re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dy</a:t>
            </a:r>
            <a:r>
              <a:rPr sz="2200" spc="-3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go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it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m</a:t>
            </a:r>
            <a:endParaRPr sz="2200">
              <a:latin typeface="Arial"/>
              <a:cs typeface="Arial"/>
            </a:endParaRPr>
          </a:p>
          <a:p>
            <a:pPr marL="12700" marR="894166">
              <a:lnSpc>
                <a:spcPts val="2110"/>
              </a:lnSpc>
              <a:spcBef>
                <a:spcPts val="590"/>
              </a:spcBef>
            </a:pPr>
            <a:r>
              <a:rPr sz="2200" spc="0" dirty="0" smtClean="0">
                <a:latin typeface="Arial"/>
                <a:cs typeface="Arial"/>
              </a:rPr>
              <a:t>Us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-4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to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f</a:t>
            </a:r>
            <a:r>
              <a:rPr sz="2200" spc="0" dirty="0" smtClean="0">
                <a:latin typeface="Arial"/>
                <a:cs typeface="Arial"/>
              </a:rPr>
              <a:t>orm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mi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imum</a:t>
            </a:r>
            <a:r>
              <a:rPr sz="2200" spc="-5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g</a:t>
            </a:r>
            <a:r>
              <a:rPr sz="2200" spc="-8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ee for</a:t>
            </a:r>
            <a:r>
              <a:rPr sz="2200" spc="-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on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ted</a:t>
            </a:r>
            <a:r>
              <a:rPr sz="2200" spc="-10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we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gh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ed</a:t>
            </a:r>
            <a:r>
              <a:rPr sz="2200" spc="-8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un</a:t>
            </a:r>
            <a:r>
              <a:rPr sz="2200" spc="4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ir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ed gr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p</a:t>
            </a:r>
            <a:r>
              <a:rPr sz="2200" spc="9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marL="12700" marR="725319">
              <a:lnSpc>
                <a:spcPts val="2110"/>
              </a:lnSpc>
              <a:spcBef>
                <a:spcPts val="532"/>
              </a:spcBef>
            </a:pPr>
            <a:r>
              <a:rPr sz="2200" spc="0" dirty="0" smtClean="0">
                <a:latin typeface="Arial"/>
                <a:cs typeface="Arial"/>
              </a:rPr>
              <a:t>Bui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ds</a:t>
            </a:r>
            <a:r>
              <a:rPr sz="2200" spc="-5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tree</a:t>
            </a:r>
            <a:r>
              <a:rPr sz="2200" spc="-2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that 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nc</a:t>
            </a:r>
            <a:r>
              <a:rPr sz="2200" spc="9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udes</a:t>
            </a:r>
            <a:r>
              <a:rPr sz="2200" spc="-8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every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-4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ertex and</a:t>
            </a:r>
            <a:r>
              <a:rPr sz="2200" spc="-2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ub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et</a:t>
            </a:r>
            <a:r>
              <a:rPr sz="2200" spc="-64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f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ed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es</a:t>
            </a:r>
            <a:r>
              <a:rPr sz="2200" spc="-4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</a:t>
            </a:r>
            <a:r>
              <a:rPr sz="2200" spc="-1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ch</a:t>
            </a:r>
            <a:r>
              <a:rPr sz="2200" spc="-3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y 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tot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-41" dirty="0" smtClean="0">
                <a:latin typeface="Arial"/>
                <a:cs typeface="Arial"/>
              </a:rPr>
              <a:t> </a:t>
            </a:r>
            <a:r>
              <a:rPr sz="2200" spc="-4" dirty="0" smtClean="0">
                <a:latin typeface="Arial"/>
                <a:cs typeface="Arial"/>
              </a:rPr>
              <a:t>w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ght</a:t>
            </a:r>
            <a:r>
              <a:rPr sz="2200" spc="-4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ll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ed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es</a:t>
            </a:r>
            <a:r>
              <a:rPr sz="2200" spc="-4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 the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tr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2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min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miz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d.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4940" y="925899"/>
            <a:ext cx="164846" cy="639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940" y="2133041"/>
            <a:ext cx="164998" cy="3045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4940" y="3608520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7840" y="3608520"/>
            <a:ext cx="5075928" cy="2316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3160">
              <a:lnSpc>
                <a:spcPts val="2110"/>
              </a:lnSpc>
              <a:spcBef>
                <a:spcPts val="295"/>
              </a:spcBef>
            </a:pPr>
            <a:r>
              <a:rPr sz="2200" b="1" spc="-119" dirty="0" smtClean="0">
                <a:latin typeface="Arial"/>
                <a:cs typeface="Arial"/>
              </a:rPr>
              <a:t>T</a:t>
            </a:r>
            <a:r>
              <a:rPr sz="2200" b="1" spc="0" dirty="0" smtClean="0">
                <a:latin typeface="Arial"/>
                <a:cs typeface="Arial"/>
              </a:rPr>
              <a:t>ree</a:t>
            </a:r>
            <a:r>
              <a:rPr sz="2200" b="1" spc="-46" dirty="0" smtClean="0">
                <a:latin typeface="Arial"/>
                <a:cs typeface="Arial"/>
              </a:rPr>
              <a:t> </a:t>
            </a:r>
            <a:r>
              <a:rPr sz="2200" b="1" spc="4" dirty="0" smtClean="0">
                <a:latin typeface="Arial"/>
                <a:cs typeface="Arial"/>
              </a:rPr>
              <a:t>v</a:t>
            </a:r>
            <a:r>
              <a:rPr sz="2200" b="1" spc="0" dirty="0" smtClean="0">
                <a:latin typeface="Arial"/>
                <a:cs typeface="Arial"/>
              </a:rPr>
              <a:t>ertic</a:t>
            </a:r>
            <a:r>
              <a:rPr sz="2200" b="1" spc="4" dirty="0" smtClean="0">
                <a:latin typeface="Arial"/>
                <a:cs typeface="Arial"/>
              </a:rPr>
              <a:t>e</a:t>
            </a:r>
            <a:r>
              <a:rPr sz="2200" b="1" spc="0" dirty="0" smtClean="0">
                <a:latin typeface="Arial"/>
                <a:cs typeface="Arial"/>
              </a:rPr>
              <a:t>s</a:t>
            </a:r>
            <a:r>
              <a:rPr sz="2200" b="1" spc="-58" dirty="0" smtClean="0">
                <a:latin typeface="Arial"/>
                <a:cs typeface="Arial"/>
              </a:rPr>
              <a:t> </a:t>
            </a:r>
            <a:r>
              <a:rPr sz="2200" spc="-119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ert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6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art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 the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min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mum</a:t>
            </a:r>
            <a:r>
              <a:rPr sz="2200" spc="-5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g</a:t>
            </a:r>
            <a:r>
              <a:rPr sz="2200" spc="-8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ee</a:t>
            </a:r>
            <a:r>
              <a:rPr sz="2200" spc="-62" dirty="0" smtClean="0">
                <a:latin typeface="Arial"/>
                <a:cs typeface="Arial"/>
              </a:rPr>
              <a:t> </a:t>
            </a:r>
            <a:r>
              <a:rPr sz="2200" spc="-23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110"/>
              </a:lnSpc>
              <a:spcBef>
                <a:spcPts val="530"/>
              </a:spcBef>
            </a:pPr>
            <a:r>
              <a:rPr sz="2200" b="1" spc="0" dirty="0" smtClean="0">
                <a:latin typeface="Arial"/>
                <a:cs typeface="Arial"/>
              </a:rPr>
              <a:t>Fringe</a:t>
            </a:r>
            <a:r>
              <a:rPr sz="2200" b="1" spc="-47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verti</a:t>
            </a:r>
            <a:r>
              <a:rPr sz="2200" b="1" spc="4" dirty="0" smtClean="0">
                <a:latin typeface="Arial"/>
                <a:cs typeface="Arial"/>
              </a:rPr>
              <a:t>c</a:t>
            </a:r>
            <a:r>
              <a:rPr sz="2200" b="1" spc="0" dirty="0" smtClean="0">
                <a:latin typeface="Arial"/>
                <a:cs typeface="Arial"/>
              </a:rPr>
              <a:t>es</a:t>
            </a:r>
            <a:r>
              <a:rPr sz="2200" b="1" spc="-53" dirty="0" smtClean="0">
                <a:latin typeface="Arial"/>
                <a:cs typeface="Arial"/>
              </a:rPr>
              <a:t> </a:t>
            </a:r>
            <a:r>
              <a:rPr sz="2200" spc="-119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ert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6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e c</a:t>
            </a:r>
            <a:r>
              <a:rPr sz="2200" spc="4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rre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tly</a:t>
            </a:r>
            <a:r>
              <a:rPr sz="2200" spc="-7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not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pa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48" dirty="0" smtClean="0">
                <a:latin typeface="Arial"/>
                <a:cs typeface="Arial"/>
              </a:rPr>
              <a:t> </a:t>
            </a:r>
            <a:r>
              <a:rPr sz="2200" spc="-23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,</a:t>
            </a:r>
            <a:r>
              <a:rPr sz="2200" spc="-1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b</a:t>
            </a:r>
            <a:r>
              <a:rPr sz="2200" spc="4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9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are</a:t>
            </a:r>
            <a:r>
              <a:rPr sz="2200" spc="-3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j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nt to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ome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tree</a:t>
            </a:r>
            <a:r>
              <a:rPr sz="2200" spc="-1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vertex.</a:t>
            </a:r>
            <a:endParaRPr sz="2200">
              <a:latin typeface="Arial"/>
              <a:cs typeface="Arial"/>
            </a:endParaRPr>
          </a:p>
          <a:p>
            <a:pPr marL="12700" marR="258639">
              <a:lnSpc>
                <a:spcPts val="2595"/>
              </a:lnSpc>
              <a:spcBef>
                <a:spcPts val="389"/>
              </a:spcBef>
            </a:pPr>
            <a:r>
              <a:rPr sz="2200" b="1" spc="0" dirty="0" smtClean="0">
                <a:latin typeface="Arial"/>
                <a:cs typeface="Arial"/>
              </a:rPr>
              <a:t>Uns</a:t>
            </a:r>
            <a:r>
              <a:rPr sz="2200" b="1" spc="4" dirty="0" smtClean="0">
                <a:latin typeface="Arial"/>
                <a:cs typeface="Arial"/>
              </a:rPr>
              <a:t>e</a:t>
            </a:r>
            <a:r>
              <a:rPr sz="2200" b="1" spc="0" dirty="0" smtClean="0">
                <a:latin typeface="Arial"/>
                <a:cs typeface="Arial"/>
              </a:rPr>
              <a:t>en</a:t>
            </a:r>
            <a:r>
              <a:rPr sz="2200" b="1" spc="-49" dirty="0" smtClean="0">
                <a:latin typeface="Arial"/>
                <a:cs typeface="Arial"/>
              </a:rPr>
              <a:t> </a:t>
            </a:r>
            <a:r>
              <a:rPr sz="2200" b="1" spc="0" dirty="0" smtClean="0">
                <a:latin typeface="Arial"/>
                <a:cs typeface="Arial"/>
              </a:rPr>
              <a:t>verti</a:t>
            </a:r>
            <a:r>
              <a:rPr sz="2200" b="1" spc="4" dirty="0" smtClean="0">
                <a:latin typeface="Arial"/>
                <a:cs typeface="Arial"/>
              </a:rPr>
              <a:t>c</a:t>
            </a:r>
            <a:r>
              <a:rPr sz="2200" b="1" spc="0" dirty="0" smtClean="0">
                <a:latin typeface="Arial"/>
                <a:cs typeface="Arial"/>
              </a:rPr>
              <a:t>es</a:t>
            </a:r>
            <a:r>
              <a:rPr sz="2200" b="1" spc="-63" dirty="0" smtClean="0">
                <a:latin typeface="Arial"/>
                <a:cs typeface="Arial"/>
              </a:rPr>
              <a:t> </a:t>
            </a:r>
            <a:r>
              <a:rPr sz="2200" spc="-119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ert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6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e </a:t>
            </a:r>
            <a:endParaRPr sz="2200">
              <a:latin typeface="Arial"/>
              <a:cs typeface="Arial"/>
            </a:endParaRPr>
          </a:p>
          <a:p>
            <a:pPr marL="12700" marR="258639">
              <a:lnSpc>
                <a:spcPts val="2529"/>
              </a:lnSpc>
            </a:pPr>
            <a:r>
              <a:rPr sz="2200" spc="0" dirty="0" smtClean="0">
                <a:latin typeface="Arial"/>
                <a:cs typeface="Arial"/>
              </a:rPr>
              <a:t>ne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ther</a:t>
            </a:r>
            <a:r>
              <a:rPr sz="2200" spc="-6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tr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2" dirty="0" smtClean="0">
                <a:latin typeface="Arial"/>
                <a:cs typeface="Arial"/>
              </a:rPr>
              <a:t> </a:t>
            </a:r>
            <a:r>
              <a:rPr sz="2200" spc="-4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erti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es</a:t>
            </a:r>
            <a:r>
              <a:rPr sz="2200" spc="-5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nor</a:t>
            </a:r>
            <a:r>
              <a:rPr sz="2200" spc="-3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fr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nge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-4" dirty="0" smtClean="0">
                <a:latin typeface="Arial"/>
                <a:cs typeface="Arial"/>
              </a:rPr>
              <a:t>v</a:t>
            </a:r>
            <a:r>
              <a:rPr sz="2200" spc="0" dirty="0" smtClean="0">
                <a:latin typeface="Arial"/>
                <a:cs typeface="Arial"/>
              </a:rPr>
              <a:t>erti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es </a:t>
            </a:r>
            <a:endParaRPr sz="2200">
              <a:latin typeface="Arial"/>
              <a:cs typeface="Arial"/>
            </a:endParaRPr>
          </a:p>
          <a:p>
            <a:pPr marL="12700" marR="258639">
              <a:lnSpc>
                <a:spcPts val="2529"/>
              </a:lnSpc>
            </a:pPr>
            <a:r>
              <a:rPr sz="2200" spc="0" dirty="0" smtClean="0">
                <a:latin typeface="Arial"/>
                <a:cs typeface="Arial"/>
              </a:rPr>
              <a:t>fa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-2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under</a:t>
            </a:r>
            <a:r>
              <a:rPr sz="2200" spc="-4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3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te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or</a:t>
            </a:r>
            <a:r>
              <a:rPr sz="2200" spc="-169" dirty="0" smtClean="0">
                <a:latin typeface="Arial"/>
                <a:cs typeface="Arial"/>
              </a:rPr>
              <a:t>y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4940" y="4212278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4940" y="5084006"/>
            <a:ext cx="16484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1949</Words>
  <Application>Microsoft Office PowerPoint</Application>
  <PresentationFormat>On-screen Show (4:3)</PresentationFormat>
  <Paragraphs>522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6</cp:revision>
  <dcterms:modified xsi:type="dcterms:W3CDTF">2022-08-23T08:43:00Z</dcterms:modified>
</cp:coreProperties>
</file>