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1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1791898" y="250934"/>
            <a:ext cx="7914133" cy="7429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44371" marR="1448605" algn="ctr">
              <a:lnSpc>
                <a:spcPts val="1939"/>
              </a:lnSpc>
              <a:spcBef>
                <a:spcPts val="97"/>
              </a:spcBef>
            </a:pPr>
            <a:r>
              <a:rPr lang="en-US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E.G.S</a:t>
            </a:r>
            <a:r>
              <a:rPr lang="en-US" b="1" dirty="0">
                <a:solidFill>
                  <a:srgbClr val="C00000"/>
                </a:solidFill>
                <a:latin typeface="Times New Roman"/>
                <a:cs typeface="Times New Roman"/>
              </a:rPr>
              <a:t>. </a:t>
            </a:r>
            <a:r>
              <a:rPr lang="en-US" b="1" dirty="0" err="1">
                <a:solidFill>
                  <a:srgbClr val="C00000"/>
                </a:solidFill>
                <a:latin typeface="Times New Roman"/>
                <a:cs typeface="Times New Roman"/>
              </a:rPr>
              <a:t>Pillay</a:t>
            </a:r>
            <a:r>
              <a:rPr lang="en-US" b="1" dirty="0">
                <a:solidFill>
                  <a:srgbClr val="C00000"/>
                </a:solidFill>
                <a:latin typeface="Times New Roman"/>
                <a:cs typeface="Times New Roman"/>
              </a:rPr>
              <a:t> Engineering </a:t>
            </a:r>
            <a:r>
              <a:rPr lang="en-US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College, </a:t>
            </a:r>
            <a:r>
              <a:rPr lang="en-US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Nagapattinam</a:t>
            </a:r>
            <a:endParaRPr sz="1800" dirty="0" smtClean="0">
              <a:latin typeface="Times New Roman"/>
              <a:cs typeface="Times New Roman"/>
            </a:endParaRPr>
          </a:p>
          <a:p>
            <a:pPr algn="ctr">
              <a:lnSpc>
                <a:spcPct val="100041"/>
              </a:lnSpc>
            </a:pPr>
            <a:r>
              <a:rPr lang="en-US" sz="1600" b="1" dirty="0" smtClean="0">
                <a:solidFill>
                  <a:srgbClr val="7E7E7E"/>
                </a:solidFill>
                <a:latin typeface="Times New Roman"/>
                <a:cs typeface="Times New Roman"/>
              </a:rPr>
              <a:t>Department </a:t>
            </a:r>
            <a:r>
              <a:rPr lang="en-US" sz="1600" b="1" dirty="0">
                <a:solidFill>
                  <a:srgbClr val="7E7E7E"/>
                </a:solidFill>
                <a:latin typeface="Times New Roman"/>
                <a:cs typeface="Times New Roman"/>
              </a:rPr>
              <a:t>of Computer Science and Engineering</a:t>
            </a:r>
          </a:p>
          <a:p>
            <a:pPr algn="ctr">
              <a:lnSpc>
                <a:spcPct val="100041"/>
              </a:lnSpc>
            </a:pP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50391" y="1928942"/>
            <a:ext cx="3186060" cy="11425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0"/>
              </a:lnSpc>
              <a:spcBef>
                <a:spcPts val="209"/>
              </a:spcBef>
            </a:pPr>
            <a:r>
              <a:rPr sz="4000" spc="0" dirty="0" smtClean="0">
                <a:latin typeface="Times New Roman"/>
                <a:cs typeface="Times New Roman"/>
              </a:rPr>
              <a:t>NON</a:t>
            </a:r>
            <a:r>
              <a:rPr sz="4000" spc="-86" dirty="0" smtClean="0">
                <a:latin typeface="Times New Roman"/>
                <a:cs typeface="Times New Roman"/>
              </a:rPr>
              <a:t> </a:t>
            </a:r>
            <a:r>
              <a:rPr sz="4000" spc="0" dirty="0" smtClean="0">
                <a:latin typeface="Times New Roman"/>
                <a:cs typeface="Times New Roman"/>
              </a:rPr>
              <a:t>LIN</a:t>
            </a:r>
            <a:r>
              <a:rPr sz="4000" spc="-14" dirty="0" smtClean="0">
                <a:latin typeface="Times New Roman"/>
                <a:cs typeface="Times New Roman"/>
              </a:rPr>
              <a:t>E</a:t>
            </a:r>
            <a:r>
              <a:rPr sz="4000" spc="0" dirty="0" smtClean="0">
                <a:latin typeface="Times New Roman"/>
                <a:cs typeface="Times New Roman"/>
              </a:rPr>
              <a:t>AR</a:t>
            </a:r>
            <a:endParaRPr sz="4000">
              <a:latin typeface="Times New Roman"/>
              <a:cs typeface="Times New Roman"/>
            </a:endParaRPr>
          </a:p>
          <a:p>
            <a:pPr marL="12700" marR="76123">
              <a:lnSpc>
                <a:spcPct val="95825"/>
              </a:lnSpc>
            </a:pPr>
            <a:r>
              <a:rPr sz="4000" spc="0" dirty="0" smtClean="0">
                <a:latin typeface="Times New Roman"/>
                <a:cs typeface="Times New Roman"/>
              </a:rPr>
              <a:t>-</a:t>
            </a:r>
            <a:r>
              <a:rPr sz="4000" spc="-13" dirty="0" smtClean="0">
                <a:latin typeface="Times New Roman"/>
                <a:cs typeface="Times New Roman"/>
              </a:rPr>
              <a:t> </a:t>
            </a:r>
            <a:r>
              <a:rPr sz="4000" spc="-4" dirty="0" smtClean="0">
                <a:latin typeface="Times New Roman"/>
                <a:cs typeface="Times New Roman"/>
              </a:rPr>
              <a:t>BST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3322" y="1928942"/>
            <a:ext cx="1411360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0"/>
              </a:lnSpc>
              <a:spcBef>
                <a:spcPts val="209"/>
              </a:spcBef>
            </a:pPr>
            <a:r>
              <a:rPr sz="4000" spc="0" dirty="0" smtClean="0">
                <a:latin typeface="Times New Roman"/>
                <a:cs typeface="Times New Roman"/>
              </a:rPr>
              <a:t>D</a:t>
            </a:r>
            <a:r>
              <a:rPr sz="4000" spc="-454" dirty="0" smtClean="0">
                <a:latin typeface="Times New Roman"/>
                <a:cs typeface="Times New Roman"/>
              </a:rPr>
              <a:t>A</a:t>
            </a:r>
            <a:r>
              <a:rPr sz="4000" spc="-329" dirty="0" smtClean="0">
                <a:latin typeface="Times New Roman"/>
                <a:cs typeface="Times New Roman"/>
              </a:rPr>
              <a:t>T</a:t>
            </a:r>
            <a:r>
              <a:rPr sz="4000" spc="0" dirty="0" smtClean="0">
                <a:latin typeface="Times New Roman"/>
                <a:cs typeface="Times New Roman"/>
              </a:rPr>
              <a:t>A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77890" y="1928942"/>
            <a:ext cx="3341352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0"/>
              </a:lnSpc>
              <a:spcBef>
                <a:spcPts val="209"/>
              </a:spcBef>
            </a:pPr>
            <a:r>
              <a:rPr sz="4000" spc="0" dirty="0" smtClean="0">
                <a:latin typeface="Times New Roman"/>
                <a:cs typeface="Times New Roman"/>
              </a:rPr>
              <a:t>STR</a:t>
            </a:r>
            <a:r>
              <a:rPr sz="4000" spc="-9" dirty="0" smtClean="0">
                <a:latin typeface="Times New Roman"/>
                <a:cs typeface="Times New Roman"/>
              </a:rPr>
              <a:t>U</a:t>
            </a:r>
            <a:r>
              <a:rPr sz="4000" spc="0" dirty="0" smtClean="0">
                <a:latin typeface="Times New Roman"/>
                <a:cs typeface="Times New Roman"/>
              </a:rPr>
              <a:t>CT</a:t>
            </a:r>
            <a:r>
              <a:rPr sz="4000" spc="-9" dirty="0" smtClean="0">
                <a:latin typeface="Times New Roman"/>
                <a:cs typeface="Times New Roman"/>
              </a:rPr>
              <a:t>U</a:t>
            </a:r>
            <a:r>
              <a:rPr sz="4000" spc="0" dirty="0" smtClean="0">
                <a:latin typeface="Times New Roman"/>
                <a:cs typeface="Times New Roman"/>
              </a:rPr>
              <a:t>RES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140" y="3805352"/>
            <a:ext cx="3951182" cy="18608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1955"/>
              </a:lnSpc>
              <a:spcBef>
                <a:spcPts val="97"/>
              </a:spcBef>
            </a:pPr>
            <a:endParaRPr lang="en-US" b="1" dirty="0">
              <a:solidFill>
                <a:srgbClr val="7E7E7E"/>
              </a:solidFill>
              <a:latin typeface="Trebuchet MS"/>
              <a:cs typeface="Trebuchet M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3108" y="100122"/>
            <a:ext cx="953384" cy="983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1487424" y="1557527"/>
            <a:ext cx="6827520" cy="43190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56310" y="708538"/>
            <a:ext cx="99542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TREE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78889" y="708538"/>
            <a:ext cx="299407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TER</a:t>
            </a:r>
            <a:r>
              <a:rPr sz="32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M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INOLOGIES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 txBox="1"/>
          <p:nvPr/>
        </p:nvSpPr>
        <p:spPr>
          <a:xfrm>
            <a:off x="1099210" y="402918"/>
            <a:ext cx="83378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1. Root-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56310" y="437865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99210" y="1206320"/>
            <a:ext cx="6417665" cy="10556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first node from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where</a:t>
            </a:r>
            <a:r>
              <a:rPr sz="18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orig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oot </a:t>
            </a:r>
            <a:r>
              <a:rPr sz="1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ode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5825"/>
              </a:lnSpc>
              <a:spcBef>
                <a:spcPts val="989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any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e,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ust be</a:t>
            </a:r>
            <a:r>
              <a:rPr sz="18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only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one root node.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5825"/>
              </a:lnSpc>
              <a:spcBef>
                <a:spcPts val="1086"/>
              </a:spcBef>
            </a:pPr>
            <a:r>
              <a:rPr sz="1800" spc="-1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nev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have 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ip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root nodes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tru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tur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310" y="1241267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6310" y="1642079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56310" y="2042891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99210" y="2811473"/>
            <a:ext cx="85968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2. E</a:t>
            </a:r>
            <a:r>
              <a:rPr sz="1800" b="1" u="heavy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1800" b="1" u="heavy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6310" y="2846420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99210" y="3212285"/>
            <a:ext cx="6816191" cy="10574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conn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nk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any two nodes is 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</a:t>
            </a:r>
            <a:r>
              <a:rPr sz="18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edg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1003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 n number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 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des, 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 are ex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ly</a:t>
            </a:r>
            <a:r>
              <a:rPr sz="18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8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-1)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nu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 edges.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5825"/>
              </a:lnSpc>
              <a:spcBef>
                <a:spcPts val="1086"/>
              </a:spcBef>
            </a:pP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3. Pa</a:t>
            </a:r>
            <a:r>
              <a:rPr sz="1800" b="1" u="heavy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ent-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10" y="3247232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310" y="3649822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310" y="4050634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99210" y="4416499"/>
            <a:ext cx="7646157" cy="10574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43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node which has a br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nch from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 to any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 no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is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pa</a:t>
            </a:r>
            <a:r>
              <a:rPr sz="1800" b="1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ent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1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1001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other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ord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node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has one or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ldren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parent node.</a:t>
            </a:r>
            <a:endParaRPr sz="1800">
              <a:latin typeface="Times New Roman"/>
              <a:cs typeface="Times New Roman"/>
            </a:endParaRPr>
          </a:p>
          <a:p>
            <a:pPr marL="12700" marR="39430">
              <a:lnSpc>
                <a:spcPct val="95825"/>
              </a:lnSpc>
              <a:spcBef>
                <a:spcPts val="1088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e,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par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have any nu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310" y="4451446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4853533"/>
            <a:ext cx="213897" cy="208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5254848"/>
            <a:ext cx="213583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83360" y="459866"/>
            <a:ext cx="569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283360" y="2868422"/>
            <a:ext cx="569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283360" y="4072636"/>
            <a:ext cx="569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768096" y="908303"/>
            <a:ext cx="6839711" cy="23759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06908" y="3069336"/>
            <a:ext cx="7057644" cy="25191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558190" y="618945"/>
            <a:ext cx="125288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448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-575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4. C</a:t>
            </a:r>
            <a:r>
              <a:rPr sz="2700" b="1" u="heavy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b="1" u="heavy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8190" y="1421848"/>
            <a:ext cx="6949917" cy="6554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15"/>
              </a:lnSpc>
              <a:spcBef>
                <a:spcPts val="105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node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a descend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nt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 so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 a</a:t>
            </a:r>
            <a:r>
              <a:rPr sz="2700" spc="1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child</a:t>
            </a:r>
            <a:r>
              <a:rPr sz="2700" b="1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700" b="1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700" b="1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700" b="1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34335">
              <a:lnSpc>
                <a:spcPts val="2130"/>
              </a:lnSpc>
              <a:spcBef>
                <a:spcPts val="91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All the nodes exc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pt root node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are ch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</a:t>
            </a:r>
            <a:r>
              <a:rPr sz="2700" spc="-1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2700" spc="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8190" y="2626189"/>
            <a:ext cx="1482008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209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-45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5. </a:t>
            </a:r>
            <a:r>
              <a:rPr sz="2700" b="1" u="heavy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ibling</a:t>
            </a:r>
            <a:r>
              <a:rPr sz="2700" b="1" u="heavy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8190" y="3428312"/>
            <a:ext cx="6047333" cy="10575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95"/>
              </a:lnSpc>
              <a:spcBef>
                <a:spcPts val="104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 whi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ong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 the sa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pa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ent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are c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si</a:t>
            </a:r>
            <a:r>
              <a:rPr sz="2700" b="1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700" b="1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b="1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b="1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ng</a:t>
            </a:r>
            <a:r>
              <a:rPr sz="2700" b="1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8334"/>
              </a:lnSpc>
              <a:spcBef>
                <a:spcPts val="835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other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ord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 with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sa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parent are sibling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ts val="2130"/>
              </a:lnSpc>
              <a:spcBef>
                <a:spcPts val="1018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209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-45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6. Deg</a:t>
            </a:r>
            <a:r>
              <a:rPr sz="2700" b="1" u="heavy" spc="-2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b="1" u="heavy" spc="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8190" y="5034744"/>
            <a:ext cx="7698765" cy="6553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2115"/>
              </a:lnSpc>
              <a:spcBef>
                <a:spcPts val="105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Deg</a:t>
            </a:r>
            <a:r>
              <a:rPr sz="2700" b="1" spc="-3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b="1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ee of</a:t>
            </a:r>
            <a:r>
              <a:rPr sz="2700" b="1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no</a:t>
            </a:r>
            <a:r>
              <a:rPr sz="2700" b="1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700" b="1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b="1" spc="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tot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nu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ber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ldren of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 n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130"/>
              </a:lnSpc>
              <a:spcBef>
                <a:spcPts val="911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Deg</a:t>
            </a:r>
            <a:r>
              <a:rPr sz="2700" b="1" spc="-2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b="1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ee of a</a:t>
            </a:r>
            <a:r>
              <a:rPr sz="2700" b="1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b="1" spc="-2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b="1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ee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high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deg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ee</a:t>
            </a:r>
            <a:r>
              <a:rPr sz="2700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node a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ong a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-1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nodes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2700" spc="1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tr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85240" y="675894"/>
            <a:ext cx="569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085469" y="2683383"/>
            <a:ext cx="5722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085240" y="4288790"/>
            <a:ext cx="569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2467165" y="4517136"/>
            <a:ext cx="4631626" cy="20345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42"/>
              </a:spcBef>
            </a:pPr>
            <a:endParaRPr sz="900"/>
          </a:p>
          <a:p>
            <a:pPr>
              <a:lnSpc>
                <a:spcPct val="96761"/>
              </a:lnSpc>
              <a:spcBef>
                <a:spcPts val="12000"/>
              </a:spcBef>
            </a:pP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E,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CSE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34212" y="601980"/>
            <a:ext cx="7272528" cy="1883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34212" y="2485644"/>
            <a:ext cx="7776972" cy="20101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46604" y="4517136"/>
            <a:ext cx="4552188" cy="20345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 txBox="1"/>
          <p:nvPr/>
        </p:nvSpPr>
        <p:spPr>
          <a:xfrm>
            <a:off x="973023" y="663522"/>
            <a:ext cx="172869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7. I</a:t>
            </a:r>
            <a:r>
              <a:rPr sz="1800" b="1" u="heavy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te</a:t>
            </a:r>
            <a:r>
              <a:rPr sz="1800" b="1" u="heavy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nal</a:t>
            </a:r>
            <a:r>
              <a:rPr sz="1800" b="1" u="heavy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1800" b="1" u="heavy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b="1" u="heavy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30123" y="698469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73023" y="1412060"/>
            <a:ext cx="6245783" cy="1000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 which has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 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one ch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inte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nal no</a:t>
            </a:r>
            <a:r>
              <a:rPr sz="1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1266764">
              <a:lnSpc>
                <a:spcPct val="136574"/>
              </a:lnSpc>
              <a:spcBef>
                <a:spcPts val="385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Int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are 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so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1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-te</a:t>
            </a:r>
            <a:r>
              <a:rPr sz="1800" b="1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minal no</a:t>
            </a:r>
            <a:r>
              <a:rPr sz="1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 Ev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 non-l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af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al nod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30123" y="1447007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30123" y="1820387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30123" y="2193767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73023" y="2907485"/>
            <a:ext cx="137360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8. Leaf No</a:t>
            </a:r>
            <a:r>
              <a:rPr sz="1800" b="1" u="heavy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b="1" u="heavy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30123" y="2942432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73023" y="3656023"/>
            <a:ext cx="5971463" cy="10007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096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 which does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not have any ch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 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af no</a:t>
            </a:r>
            <a:r>
              <a:rPr sz="1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773"/>
              </a:spcBef>
            </a:pP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are 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so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ex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nal no</a:t>
            </a:r>
            <a:r>
              <a:rPr sz="1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te</a:t>
            </a:r>
            <a:r>
              <a:rPr sz="1800" b="1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minal</a:t>
            </a:r>
            <a:r>
              <a:rPr sz="1800" b="1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1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5825"/>
              </a:lnSpc>
              <a:spcBef>
                <a:spcPts val="870"/>
              </a:spcBef>
            </a:pP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9. Lev</a:t>
            </a:r>
            <a:r>
              <a:rPr sz="1800" b="1" u="heavy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b="1" u="heavy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0123" y="3690970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0123" y="4064350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0123" y="4437730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3023" y="5151321"/>
            <a:ext cx="6494195" cy="6274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a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e,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eac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step from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top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bot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om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 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vel</a:t>
            </a:r>
            <a:r>
              <a:rPr sz="1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1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t</a:t>
            </a:r>
            <a:r>
              <a:rPr sz="1800" b="1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b="1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773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vel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count star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 0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and in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remen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by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1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eac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vel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0123" y="5186268"/>
            <a:ext cx="213583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0123" y="5559699"/>
            <a:ext cx="213583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57173" y="720471"/>
            <a:ext cx="5715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014423" y="720471"/>
            <a:ext cx="5669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157173" y="2964434"/>
            <a:ext cx="5715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658721" y="2964434"/>
            <a:ext cx="5730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157173" y="4459732"/>
            <a:ext cx="5715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1255776" y="3212591"/>
            <a:ext cx="7432548" cy="2592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76656" y="836676"/>
            <a:ext cx="7723632" cy="23042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 txBox="1"/>
          <p:nvPr/>
        </p:nvSpPr>
        <p:spPr>
          <a:xfrm>
            <a:off x="901090" y="547675"/>
            <a:ext cx="1259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10.</a:t>
            </a:r>
            <a:r>
              <a:rPr sz="1800" b="1" u="heavy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Height-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8190" y="583534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01090" y="1349299"/>
            <a:ext cx="6295198" cy="17325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22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tal nu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that lies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ngest p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 any</a:t>
            </a:r>
            <a:endParaRPr sz="1800">
              <a:latin typeface="Trebuchet MS"/>
              <a:cs typeface="Trebuchet MS"/>
            </a:endParaRPr>
          </a:p>
          <a:p>
            <a:pPr marL="12700" marR="1261410">
              <a:lnSpc>
                <a:spcPts val="2094"/>
              </a:lnSpc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icu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 n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led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hei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ht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b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hat node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 </a:t>
            </a:r>
            <a:endParaRPr sz="1800">
              <a:latin typeface="Trebuchet MS"/>
              <a:cs typeface="Trebuchet MS"/>
            </a:endParaRPr>
          </a:p>
          <a:p>
            <a:pPr marL="12700" marR="1261410">
              <a:lnSpc>
                <a:spcPts val="2094"/>
              </a:lnSpc>
              <a:spcBef>
                <a:spcPts val="1074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Height</a:t>
            </a:r>
            <a:r>
              <a:rPr sz="1800" b="1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b="1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tr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he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ght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roo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node. </a:t>
            </a:r>
            <a:endParaRPr sz="1800">
              <a:latin typeface="Trebuchet MS"/>
              <a:cs typeface="Trebuchet MS"/>
            </a:endParaRPr>
          </a:p>
          <a:p>
            <a:pPr marL="12700" marR="1261410">
              <a:lnSpc>
                <a:spcPts val="2090"/>
              </a:lnSpc>
              <a:spcBef>
                <a:spcPts val="1074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Height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all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leaf n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 = 0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ts val="2085"/>
              </a:lnSpc>
              <a:spcBef>
                <a:spcPts val="1176"/>
              </a:spcBef>
            </a:pP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11.</a:t>
            </a:r>
            <a:r>
              <a:rPr sz="1800" b="1" u="heavy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u="heavy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u="heavy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206564" y="1349299"/>
            <a:ext cx="102378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leaf n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239379" y="1349299"/>
            <a:ext cx="46051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8190" y="1385158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190" y="2062068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8190" y="2462880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8190" y="2863692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01090" y="3631362"/>
            <a:ext cx="5501101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22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tal nu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roo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node to a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icular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b="1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that 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11163" y="3631362"/>
            <a:ext cx="78479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03947" y="3631362"/>
            <a:ext cx="165253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8190" y="3667221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1090" y="4306748"/>
            <a:ext cx="6274509" cy="13315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800" b="1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b="1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tr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tal nu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ges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roo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node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l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ngest p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th.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107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node = 0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1065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erms “le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el”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 “d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pth” are used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inte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chan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-219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84593" y="4306748"/>
            <a:ext cx="175236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leaf node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8190" y="4342607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8190" y="5019263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8190" y="5419826"/>
            <a:ext cx="213897" cy="208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5620" y="605536"/>
            <a:ext cx="67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265620" y="2885694"/>
            <a:ext cx="67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768096" y="405384"/>
            <a:ext cx="7487411" cy="3236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01268" y="3555491"/>
            <a:ext cx="7021068" cy="26609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702564" y="3043428"/>
            <a:ext cx="5466588" cy="3162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879592" y="3631692"/>
            <a:ext cx="4210812" cy="24094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30123" y="547675"/>
            <a:ext cx="174108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448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-575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2700" b="1" u="heavy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2700" b="1" u="heavy" spc="-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700" b="1" u="heavy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700" b="1" u="heavy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2700" b="1" u="heavy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0123" y="948487"/>
            <a:ext cx="67534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In a t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ee,</a:t>
            </a:r>
            <a:r>
              <a:rPr sz="2700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each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child</a:t>
            </a:r>
            <a:r>
              <a:rPr sz="2700" spc="-2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700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 node f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rms a</a:t>
            </a:r>
            <a:r>
              <a:rPr sz="2700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700" b="1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700" b="1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700" b="1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b="1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ree</a:t>
            </a:r>
            <a:r>
              <a:rPr sz="2700" b="1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recu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el</a:t>
            </a:r>
            <a:r>
              <a:rPr sz="2700" spc="-2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30123" y="1349299"/>
            <a:ext cx="409108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ery</a:t>
            </a:r>
            <a:r>
              <a:rPr sz="2700" spc="1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child</a:t>
            </a:r>
            <a:r>
              <a:rPr sz="2700" spc="-2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node f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rms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 su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31384" y="1349299"/>
            <a:ext cx="30804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46853" y="1349299"/>
            <a:ext cx="73665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arent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93232" y="1349299"/>
            <a:ext cx="64426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0123" y="2152701"/>
            <a:ext cx="151858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. F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rest-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0123" y="2553513"/>
            <a:ext cx="125222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00" spc="302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-8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rest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91385" y="2553513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16328" y="2553513"/>
            <a:ext cx="17979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05151" y="2553513"/>
            <a:ext cx="36818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81427" y="2553513"/>
            <a:ext cx="26603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56052" y="2553513"/>
            <a:ext cx="83213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95776" y="2553513"/>
            <a:ext cx="66509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38191" y="605536"/>
            <a:ext cx="6693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56310" y="716637"/>
            <a:ext cx="2253298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TENTS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9546" y="1627937"/>
            <a:ext cx="607082" cy="30632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7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8334"/>
              </a:lnSpc>
              <a:spcBef>
                <a:spcPts val="813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1800">
              <a:latin typeface="Trebuchet MS"/>
              <a:cs typeface="Trebuchet MS"/>
            </a:endParaRPr>
          </a:p>
          <a:p>
            <a:pPr marL="12700" marR="157">
              <a:lnSpc>
                <a:spcPct val="96761"/>
              </a:lnSpc>
              <a:spcBef>
                <a:spcPts val="901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1800">
              <a:latin typeface="Trebuchet MS"/>
              <a:cs typeface="Trebuchet MS"/>
            </a:endParaRPr>
          </a:p>
          <a:p>
            <a:pPr marL="12700" marR="157">
              <a:lnSpc>
                <a:spcPct val="96761"/>
              </a:lnSpc>
              <a:spcBef>
                <a:spcPts val="930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1800">
              <a:latin typeface="Trebuchet MS"/>
              <a:cs typeface="Trebuchet MS"/>
            </a:endParaRPr>
          </a:p>
          <a:p>
            <a:pPr marL="12700" marR="355">
              <a:lnSpc>
                <a:spcPct val="98334"/>
              </a:lnSpc>
              <a:spcBef>
                <a:spcPts val="918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5)</a:t>
            </a:r>
            <a:endParaRPr sz="1800">
              <a:latin typeface="Trebuchet MS"/>
              <a:cs typeface="Trebuchet MS"/>
            </a:endParaRPr>
          </a:p>
          <a:p>
            <a:pPr marL="12700" marR="672">
              <a:lnSpc>
                <a:spcPct val="98334"/>
              </a:lnSpc>
              <a:spcBef>
                <a:spcPts val="901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6)</a:t>
            </a:r>
            <a:endParaRPr sz="1800">
              <a:latin typeface="Trebuchet MS"/>
              <a:cs typeface="Trebuchet MS"/>
            </a:endParaRPr>
          </a:p>
          <a:p>
            <a:pPr marL="12700" marR="672">
              <a:lnSpc>
                <a:spcPct val="98334"/>
              </a:lnSpc>
              <a:spcBef>
                <a:spcPts val="911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7)</a:t>
            </a:r>
            <a:endParaRPr sz="1800">
              <a:latin typeface="Trebuchet MS"/>
              <a:cs typeface="Trebuchet MS"/>
            </a:endParaRPr>
          </a:p>
          <a:p>
            <a:pPr marL="12700" marR="672">
              <a:lnSpc>
                <a:spcPts val="2135"/>
              </a:lnSpc>
              <a:spcBef>
                <a:spcPts val="1006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8)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55547" y="1627937"/>
            <a:ext cx="2287947" cy="6548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ion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903" marR="34289">
              <a:lnSpc>
                <a:spcPct val="96761"/>
              </a:lnSpc>
              <a:spcBef>
                <a:spcPts val="968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Basic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ermino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gies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5217" y="2429815"/>
            <a:ext cx="694521" cy="14582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028" algn="just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ary</a:t>
            </a:r>
            <a:endParaRPr sz="1800">
              <a:latin typeface="Trebuchet MS"/>
              <a:cs typeface="Trebuchet MS"/>
            </a:endParaRPr>
          </a:p>
          <a:p>
            <a:pPr marL="12700" algn="just">
              <a:lnSpc>
                <a:spcPts val="3160"/>
              </a:lnSpc>
              <a:spcBef>
                <a:spcPts val="300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ary Binary Bi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ary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65782" y="2429815"/>
            <a:ext cx="2073965" cy="14582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15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endParaRPr sz="1800">
              <a:latin typeface="Trebuchet MS"/>
              <a:cs typeface="Trebuchet MS"/>
            </a:endParaRPr>
          </a:p>
          <a:p>
            <a:pPr marL="12700" marR="39815">
              <a:lnSpc>
                <a:spcPct val="96761"/>
              </a:lnSpc>
              <a:spcBef>
                <a:spcPts val="980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types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1065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representa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endParaRPr sz="1800">
              <a:latin typeface="Trebuchet MS"/>
              <a:cs typeface="Trebuchet MS"/>
            </a:endParaRPr>
          </a:p>
          <a:p>
            <a:pPr marL="12700" marR="39815">
              <a:lnSpc>
                <a:spcPct val="96761"/>
              </a:lnSpc>
              <a:spcBef>
                <a:spcPts val="106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arch 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55217" y="4036365"/>
            <a:ext cx="2928444" cy="6548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Creation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a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ry 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968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Op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ions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b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nary 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92346" y="4437177"/>
            <a:ext cx="109348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rees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36"/>
          <p:cNvSpPr txBox="1"/>
          <p:nvPr/>
        </p:nvSpPr>
        <p:spPr>
          <a:xfrm>
            <a:off x="5216575" y="1943100"/>
            <a:ext cx="6538036" cy="30754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16"/>
              </a:spcBef>
            </a:pPr>
            <a:endParaRPr sz="550"/>
          </a:p>
          <a:p>
            <a:pPr>
              <a:lnSpc>
                <a:spcPct val="96761"/>
              </a:lnSpc>
              <a:spcBef>
                <a:spcPts val="1000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child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 1 child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 2 chil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ren.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268468" y="1943100"/>
            <a:ext cx="6486144" cy="30754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309116" y="2679213"/>
            <a:ext cx="3959365" cy="16030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30123" y="716637"/>
            <a:ext cx="4772191" cy="12957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8887" marR="39815">
              <a:lnSpc>
                <a:spcPts val="381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BINA</a:t>
            </a:r>
            <a:r>
              <a:rPr sz="3600" spc="-229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Y</a:t>
            </a:r>
            <a:r>
              <a:rPr sz="3600" spc="-125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TREE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ct val="98334"/>
              </a:lnSpc>
              <a:spcBef>
                <a:spcPts val="1903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Binary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ecial</a:t>
            </a:r>
            <a:r>
              <a:rPr sz="1800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st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uc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ure</a:t>
            </a:r>
            <a:endParaRPr sz="1800">
              <a:latin typeface="Trebuchet MS"/>
              <a:cs typeface="Trebuchet MS"/>
            </a:endParaRPr>
          </a:p>
          <a:p>
            <a:pPr marL="355600" marR="39815">
              <a:lnSpc>
                <a:spcPts val="1995"/>
              </a:lnSpc>
              <a:spcBef>
                <a:spcPts val="99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children.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06898" y="1483419"/>
            <a:ext cx="250079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66018" y="1483419"/>
            <a:ext cx="65882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which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333733" y="1483419"/>
            <a:ext cx="5432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each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885851" y="1483419"/>
            <a:ext cx="558413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no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453764" y="1483419"/>
            <a:ext cx="41746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880214" y="1483419"/>
            <a:ext cx="540987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433019" y="1483419"/>
            <a:ext cx="270757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11825" y="1483419"/>
            <a:ext cx="555994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most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276075" y="1483419"/>
            <a:ext cx="179776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0123" y="2159178"/>
            <a:ext cx="96158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Thus,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00758" y="2159178"/>
            <a:ext cx="24978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9534" y="2159178"/>
            <a:ext cx="17979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49272" y="2159178"/>
            <a:ext cx="69973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ry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57932" y="2159178"/>
            <a:ext cx="105467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ee,each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24732" y="2159178"/>
            <a:ext cx="55930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93031" y="2159178"/>
            <a:ext cx="39723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98339" y="2159178"/>
            <a:ext cx="46522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0123" y="4567733"/>
            <a:ext cx="3482865" cy="10574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Bi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ary</a:t>
            </a:r>
            <a:r>
              <a:rPr sz="2700" b="1" spc="-2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spc="-17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ree Repr</a:t>
            </a:r>
            <a:r>
              <a:rPr sz="2700" b="1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se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ta</a:t>
            </a:r>
            <a:r>
              <a:rPr sz="2700" b="1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ion</a:t>
            </a:r>
            <a:r>
              <a:rPr sz="2700" b="1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8334"/>
              </a:lnSpc>
              <a:spcBef>
                <a:spcPts val="793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1.</a:t>
            </a:r>
            <a:r>
              <a:rPr sz="1800" spc="-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ay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75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resenta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ion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ts val="2135"/>
              </a:lnSpc>
              <a:spcBef>
                <a:spcPts val="1020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2. L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nked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75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resenta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ion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1415796" y="1341030"/>
            <a:ext cx="6972587" cy="48237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56310" y="708637"/>
            <a:ext cx="119403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Binary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57197" y="708637"/>
            <a:ext cx="81805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-109" dirty="0" smtClean="0">
                <a:solidFill>
                  <a:srgbClr val="90C225"/>
                </a:solidFill>
                <a:latin typeface="Times New Roman"/>
                <a:cs typeface="Times New Roman"/>
              </a:rPr>
              <a:t>T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ree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89301" y="708637"/>
            <a:ext cx="96901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usi</a:t>
            </a:r>
            <a:r>
              <a:rPr sz="3200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n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g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48790" y="708637"/>
            <a:ext cx="103615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Arr</a:t>
            </a:r>
            <a:r>
              <a:rPr sz="3200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96985" y="708637"/>
            <a:ext cx="252951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Re</a:t>
            </a:r>
            <a:r>
              <a:rPr sz="3200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p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res</a:t>
            </a:r>
            <a:r>
              <a:rPr sz="3200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e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ntation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1056132" y="1484376"/>
            <a:ext cx="7060692" cy="45582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56310" y="708538"/>
            <a:ext cx="123066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Cont..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1056132" y="765048"/>
            <a:ext cx="8610600" cy="27355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-169164" y="3788664"/>
            <a:ext cx="11430000" cy="1429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 txBox="1"/>
          <p:nvPr/>
        </p:nvSpPr>
        <p:spPr>
          <a:xfrm>
            <a:off x="4660392" y="2205228"/>
            <a:ext cx="6155436" cy="41041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 dirty="0"/>
          </a:p>
        </p:txBody>
      </p:sp>
      <p:sp>
        <p:nvSpPr>
          <p:cNvPr id="15" name="object 15"/>
          <p:cNvSpPr/>
          <p:nvPr/>
        </p:nvSpPr>
        <p:spPr>
          <a:xfrm>
            <a:off x="656844" y="3578352"/>
            <a:ext cx="4587239" cy="1146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893564" y="1905000"/>
            <a:ext cx="6155436" cy="41041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56310" y="707014"/>
            <a:ext cx="7955505" cy="433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Lin</a:t>
            </a:r>
            <a:r>
              <a:rPr sz="3200" b="1" spc="-14" dirty="0" smtClean="0">
                <a:solidFill>
                  <a:srgbClr val="90C225"/>
                </a:solidFill>
                <a:latin typeface="Times New Roman"/>
                <a:cs typeface="Times New Roman"/>
              </a:rPr>
              <a:t>k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ed</a:t>
            </a:r>
            <a:r>
              <a:rPr sz="3200" b="1" spc="15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List Repr</a:t>
            </a:r>
            <a:r>
              <a:rPr sz="3200" b="1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sentation</a:t>
            </a:r>
            <a:r>
              <a:rPr sz="3200" b="1" spc="-4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of</a:t>
            </a:r>
            <a:r>
              <a:rPr sz="3200" b="1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Bi</a:t>
            </a:r>
            <a:r>
              <a:rPr sz="3200" b="1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ary</a:t>
            </a:r>
            <a:r>
              <a:rPr sz="3200" b="1" spc="-9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-32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ree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6310" y="1555316"/>
            <a:ext cx="9107728" cy="16061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95"/>
              </a:lnSpc>
              <a:spcBef>
                <a:spcPts val="104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Double 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nked 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 used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 re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res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nt a bin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 tr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a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double 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nked 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st,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ev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 consists of</a:t>
            </a:r>
            <a:endParaRPr sz="1800">
              <a:latin typeface="Times New Roman"/>
              <a:cs typeface="Times New Roman"/>
            </a:endParaRPr>
          </a:p>
          <a:p>
            <a:pPr marL="355600" marR="34290">
              <a:lnSpc>
                <a:spcPts val="2000"/>
              </a:lnSpc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fi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lds.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irst fi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 for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storing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 addr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 se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ond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for 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ng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tu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and thi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for</a:t>
            </a:r>
            <a:endParaRPr sz="1800">
              <a:latin typeface="Times New Roman"/>
              <a:cs typeface="Times New Roman"/>
            </a:endParaRPr>
          </a:p>
          <a:p>
            <a:pPr marL="355600" marR="34290">
              <a:lnSpc>
                <a:spcPct val="95825"/>
              </a:lnSpc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storing right ch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 addr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ss.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5825"/>
              </a:lnSpc>
              <a:spcBef>
                <a:spcPts val="1089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 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nked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nt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on,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ts val="2130"/>
              </a:lnSpc>
              <a:spcBef>
                <a:spcPts val="1047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00" spc="317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2700" spc="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has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fol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owing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struc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ur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e..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4951677"/>
            <a:ext cx="2623980" cy="13516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84327" marR="1203231" algn="ctr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Times New Roman"/>
                <a:cs typeface="Times New Roman"/>
              </a:rPr>
              <a:t>struct node {</a:t>
            </a:r>
            <a:endParaRPr sz="1800" dirty="0">
              <a:latin typeface="Times New Roman"/>
              <a:cs typeface="Times New Roman"/>
            </a:endParaRPr>
          </a:p>
          <a:p>
            <a:pPr marL="384860" marR="39631">
              <a:lnSpc>
                <a:spcPct val="95825"/>
              </a:lnSpc>
            </a:pPr>
            <a:r>
              <a:rPr sz="1800" spc="0" dirty="0" smtClean="0">
                <a:latin typeface="Times New Roman"/>
                <a:cs typeface="Times New Roman"/>
              </a:rPr>
              <a:t>int da</a:t>
            </a:r>
            <a:r>
              <a:rPr sz="1800" spc="4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a;</a:t>
            </a:r>
            <a:endParaRPr sz="1800" dirty="0">
              <a:latin typeface="Times New Roman"/>
              <a:cs typeface="Times New Roman"/>
            </a:endParaRPr>
          </a:p>
          <a:p>
            <a:pPr marL="384860" marR="39631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Times New Roman"/>
                <a:cs typeface="Times New Roman"/>
              </a:rPr>
              <a:t>struct node *l</a:t>
            </a:r>
            <a:r>
              <a:rPr sz="1800" spc="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ftCh</a:t>
            </a:r>
            <a:r>
              <a:rPr sz="1800" spc="4" dirty="0" smtClean="0">
                <a:latin typeface="Times New Roman"/>
                <a:cs typeface="Times New Roman"/>
              </a:rPr>
              <a:t>i</a:t>
            </a:r>
            <a:r>
              <a:rPr sz="1800" spc="0" dirty="0" smtClean="0">
                <a:latin typeface="Times New Roman"/>
                <a:cs typeface="Times New Roman"/>
              </a:rPr>
              <a:t>l</a:t>
            </a:r>
            <a:r>
              <a:rPr sz="1800" spc="4" dirty="0" smtClean="0">
                <a:latin typeface="Times New Roman"/>
                <a:cs typeface="Times New Roman"/>
              </a:rPr>
              <a:t>d</a:t>
            </a:r>
            <a:r>
              <a:rPr sz="1800" spc="0" dirty="0" smtClean="0">
                <a:latin typeface="Times New Roman"/>
                <a:cs typeface="Times New Roman"/>
              </a:rPr>
              <a:t>;</a:t>
            </a:r>
            <a:endParaRPr sz="1800" dirty="0">
              <a:latin typeface="Times New Roman"/>
              <a:cs typeface="Times New Roman"/>
            </a:endParaRPr>
          </a:p>
          <a:p>
            <a:pPr marL="38486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Times New Roman"/>
                <a:cs typeface="Times New Roman"/>
              </a:rPr>
              <a:t>struct node *righ</a:t>
            </a:r>
            <a:r>
              <a:rPr sz="1800" spc="4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Chi</a:t>
            </a:r>
            <a:r>
              <a:rPr sz="1800" spc="4" dirty="0" smtClean="0">
                <a:latin typeface="Times New Roman"/>
                <a:cs typeface="Times New Roman"/>
              </a:rPr>
              <a:t>ld</a:t>
            </a:r>
            <a:r>
              <a:rPr sz="1800" spc="0" dirty="0" smtClean="0">
                <a:latin typeface="Times New Roman"/>
                <a:cs typeface="Times New Roman"/>
              </a:rPr>
              <a:t>;</a:t>
            </a:r>
            <a:endParaRPr sz="1800" dirty="0">
              <a:latin typeface="Times New Roman"/>
              <a:cs typeface="Times New Roman"/>
            </a:endParaRPr>
          </a:p>
          <a:p>
            <a:pPr marL="12700" marR="39631">
              <a:lnSpc>
                <a:spcPts val="2069"/>
              </a:lnSpc>
              <a:spcBef>
                <a:spcPts val="65"/>
              </a:spcBef>
            </a:pPr>
            <a:r>
              <a:rPr lang="en-US" sz="900" dirty="0">
                <a:solidFill>
                  <a:srgbClr val="888888"/>
                </a:solidFill>
                <a:latin typeface="Trebuchet MS"/>
                <a:cs typeface="Times New Roman"/>
              </a:rPr>
              <a:t> </a:t>
            </a:r>
            <a:r>
              <a:rPr lang="en-US" sz="900" dirty="0" smtClean="0">
                <a:solidFill>
                  <a:srgbClr val="888888"/>
                </a:solidFill>
                <a:latin typeface="Trebuchet MS"/>
                <a:cs typeface="Times New Roman"/>
              </a:rPr>
              <a:t>      </a:t>
            </a:r>
            <a:r>
              <a:rPr sz="2700" spc="-454" baseline="6441" dirty="0" smtClean="0">
                <a:latin typeface="Times New Roman"/>
                <a:cs typeface="Times New Roman"/>
              </a:rPr>
              <a:t>}</a:t>
            </a:r>
            <a:r>
              <a:rPr lang="en-US" sz="2700" spc="-454" baseline="6441" dirty="0" smtClean="0">
                <a:latin typeface="Times New Roman"/>
                <a:cs typeface="Times New Roman"/>
              </a:rPr>
              <a:t>   </a:t>
            </a:r>
            <a:r>
              <a:rPr sz="2700" spc="-325" baseline="6441" dirty="0" smtClean="0">
                <a:latin typeface="Times New Roman"/>
                <a:cs typeface="Times New Roman"/>
              </a:rPr>
              <a:t>;</a:t>
            </a:r>
            <a:endParaRPr sz="9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756310" y="708538"/>
            <a:ext cx="428851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u="heavy" spc="-244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ypes</a:t>
            </a:r>
            <a:r>
              <a:rPr sz="3200" b="1" u="heavy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of</a:t>
            </a:r>
            <a:r>
              <a:rPr sz="3200" b="1" u="heavy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Bi</a:t>
            </a:r>
            <a:r>
              <a:rPr sz="3200" b="1" u="heavy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ary</a:t>
            </a:r>
            <a:r>
              <a:rPr sz="3200" b="1" u="heavy" spc="-8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-32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re</a:t>
            </a:r>
            <a:r>
              <a:rPr sz="3200" b="1" u="heavy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s-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31316" y="1647460"/>
            <a:ext cx="4691058" cy="14886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3229"/>
              </a:lnSpc>
              <a:spcBef>
                <a:spcPts val="161"/>
              </a:spcBef>
            </a:pPr>
            <a:r>
              <a:rPr sz="337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FULL</a:t>
            </a:r>
            <a:r>
              <a:rPr sz="4200" spc="-14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</a:t>
            </a:r>
            <a:r>
              <a:rPr sz="4200" spc="-164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4200" spc="-213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4200" spc="-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EE</a:t>
            </a:r>
            <a:endParaRPr sz="2800">
              <a:latin typeface="Times New Roman"/>
              <a:cs typeface="Times New Roman"/>
            </a:endParaRPr>
          </a:p>
          <a:p>
            <a:pPr marL="12700" marR="53263">
              <a:lnSpc>
                <a:spcPct val="98092"/>
              </a:lnSpc>
              <a:spcBef>
                <a:spcPts val="715"/>
              </a:spcBef>
            </a:pPr>
            <a:r>
              <a:rPr sz="22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250" spc="10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PERFECT</a:t>
            </a:r>
            <a:r>
              <a:rPr sz="2800" spc="-1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</a:t>
            </a:r>
            <a:r>
              <a:rPr sz="2800" spc="-1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800" spc="-21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EE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ts val="3260"/>
              </a:lnSpc>
              <a:spcBef>
                <a:spcPts val="1026"/>
              </a:spcBef>
            </a:pPr>
            <a:r>
              <a:rPr sz="22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250" spc="10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PLETE</a:t>
            </a:r>
            <a:r>
              <a:rPr sz="2800" spc="-10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</a:t>
            </a:r>
            <a:r>
              <a:rPr sz="2800" spc="-1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800" spc="-21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1316" y="3309128"/>
            <a:ext cx="190087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95"/>
              </a:lnSpc>
              <a:spcBef>
                <a:spcPts val="149"/>
              </a:spcBef>
            </a:pPr>
            <a:r>
              <a:rPr sz="3375" spc="0" baseline="1011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101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SKEWED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45410" y="3309128"/>
            <a:ext cx="141878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</a:t>
            </a:r>
            <a:r>
              <a:rPr sz="2800" spc="-1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60096" y="3309128"/>
            <a:ext cx="96497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50401" y="910589"/>
            <a:ext cx="12183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2352918" y="910589"/>
            <a:ext cx="12294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688309" y="910589"/>
            <a:ext cx="11076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 txBox="1"/>
          <p:nvPr/>
        </p:nvSpPr>
        <p:spPr>
          <a:xfrm>
            <a:off x="4461829" y="531876"/>
            <a:ext cx="6256462" cy="32567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238135">
              <a:lnSpc>
                <a:spcPct val="96761"/>
              </a:lnSpc>
              <a:spcBef>
                <a:spcPts val="7336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 0 or 2 chil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ren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 a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7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ull</a:t>
            </a:r>
            <a:endParaRPr sz="1800">
              <a:latin typeface="Trebuchet MS"/>
              <a:cs typeface="Trebuchet MS"/>
            </a:endParaRPr>
          </a:p>
          <a:p>
            <a:pPr>
              <a:lnSpc>
                <a:spcPct val="96761"/>
              </a:lnSpc>
              <a:spcBef>
                <a:spcPts val="3225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ly binary</a:t>
            </a:r>
            <a:r>
              <a:rPr sz="1800" b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961382" y="4040124"/>
            <a:ext cx="5598413" cy="2366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37"/>
              </a:spcBef>
            </a:pPr>
            <a:endParaRPr sz="800"/>
          </a:p>
          <a:p>
            <a:pPr>
              <a:lnSpc>
                <a:spcPct val="96761"/>
              </a:lnSpc>
              <a:spcBef>
                <a:spcPts val="1000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n.</a:t>
            </a:r>
            <a:endParaRPr sz="1800">
              <a:latin typeface="Trebuchet MS"/>
              <a:cs typeface="Trebuchet MS"/>
            </a:endParaRPr>
          </a:p>
          <a:p>
            <a:pPr marL="2529712">
              <a:lnSpc>
                <a:spcPct val="96761"/>
              </a:lnSpc>
              <a:spcBef>
                <a:spcPts val="12771"/>
              </a:spcBef>
            </a:pP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5/26/202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0                             </a:t>
            </a:r>
            <a:r>
              <a:rPr sz="900" spc="3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26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604004" y="531876"/>
            <a:ext cx="6114288" cy="32567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015484" y="4040124"/>
            <a:ext cx="5544312" cy="23667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14324" y="804342"/>
            <a:ext cx="345281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448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-575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1.</a:t>
            </a:r>
            <a:r>
              <a:rPr sz="2700" b="1" u="heavy" spc="-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-7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ull</a:t>
            </a:r>
            <a:r>
              <a:rPr sz="2700" b="1" u="heavy" spc="-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/</a:t>
            </a:r>
            <a:r>
              <a:rPr sz="2700" b="1" u="heavy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Strictly</a:t>
            </a:r>
            <a:r>
              <a:rPr sz="2700" b="1" u="heavy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Bi</a:t>
            </a:r>
            <a:r>
              <a:rPr sz="2700" b="1" u="heavy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ary</a:t>
            </a:r>
            <a:r>
              <a:rPr sz="2700" b="1" u="heavy" spc="-2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-17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2700" b="1" u="heavy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4324" y="1241267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4324" y="1607744"/>
            <a:ext cx="4264864" cy="9291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-10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ry t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r>
              <a:rPr sz="2700" spc="1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in 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hich</a:t>
            </a:r>
            <a:r>
              <a:rPr sz="2700" spc="-1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every</a:t>
            </a:r>
            <a:r>
              <a:rPr sz="2700" spc="1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node has</a:t>
            </a:r>
            <a:endParaRPr sz="1800">
              <a:latin typeface="Trebuchet MS"/>
              <a:cs typeface="Trebuchet MS"/>
            </a:endParaRPr>
          </a:p>
          <a:p>
            <a:pPr marL="355904" marR="34289">
              <a:lnSpc>
                <a:spcPts val="2014"/>
              </a:lnSpc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ary</a:t>
            </a:r>
            <a:r>
              <a:rPr sz="1800" b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tr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ts val="2135"/>
              </a:lnSpc>
              <a:spcBef>
                <a:spcPts val="1071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Full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nary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also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Stri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82904" y="3086405"/>
            <a:ext cx="241929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1800" b="1" u="heavy" spc="-8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b="1" u="heavy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ect</a:t>
            </a:r>
            <a:r>
              <a:rPr sz="1800" b="1" u="heavy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Bi</a:t>
            </a:r>
            <a:r>
              <a:rPr sz="1800" b="1" u="heavy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ary</a:t>
            </a:r>
            <a:r>
              <a:rPr sz="1800" b="1" u="heavy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u="heavy" spc="-17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b="1" u="heavy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14324" y="3522827"/>
            <a:ext cx="4720227" cy="14226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1839"/>
              </a:lnSpc>
              <a:spcBef>
                <a:spcPts val="92"/>
              </a:spcBef>
            </a:pPr>
            <a:r>
              <a:rPr sz="2175" spc="0" baseline="627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  <a:p>
            <a:pPr marL="12700">
              <a:lnSpc>
                <a:spcPct val="98334"/>
              </a:lnSpc>
              <a:spcBef>
                <a:spcPts val="809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40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79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ect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ary 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ree</a:t>
            </a:r>
            <a:r>
              <a:rPr sz="1800" b="1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ry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8334"/>
              </a:lnSpc>
              <a:spcBef>
                <a:spcPts val="911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40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ery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internal node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has exact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 2 childre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ts val="2135"/>
              </a:lnSpc>
              <a:spcBef>
                <a:spcPts val="1006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40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ll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leaf n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143728" y="3888283"/>
            <a:ext cx="8880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tisfies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39612" y="3888283"/>
            <a:ext cx="3999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49263" y="3888283"/>
            <a:ext cx="99702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ng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53274" y="3888283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41869" y="3888283"/>
            <a:ext cx="119871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8113" y="862202"/>
            <a:ext cx="6710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448561" y="862202"/>
            <a:ext cx="6682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1604574" y="862202"/>
            <a:ext cx="6740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442389" y="862202"/>
            <a:ext cx="6979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193335" y="862202"/>
            <a:ext cx="6586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475059" y="3144266"/>
            <a:ext cx="7243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228643" y="3144266"/>
            <a:ext cx="6561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 txBox="1"/>
          <p:nvPr/>
        </p:nvSpPr>
        <p:spPr>
          <a:xfrm>
            <a:off x="5499963" y="981455"/>
            <a:ext cx="4392320" cy="20467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13030" marR="717239" indent="-13030">
              <a:lnSpc>
                <a:spcPts val="2090"/>
              </a:lnSpc>
              <a:spcBef>
                <a:spcPts val="3230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tisfies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ng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 </a:t>
            </a:r>
            <a:endParaRPr sz="1800">
              <a:latin typeface="Trebuchet MS"/>
              <a:cs typeface="Trebuchet MS"/>
            </a:endParaRPr>
          </a:p>
          <a:p>
            <a:pPr marL="13030" marR="717239">
              <a:lnSpc>
                <a:spcPts val="2090"/>
              </a:lnSpc>
              <a:spcBef>
                <a:spcPts val="1065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ly</a:t>
            </a:r>
            <a:r>
              <a:rPr sz="1800" spc="-3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last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el.</a:t>
            </a:r>
            <a:endParaRPr sz="1800">
              <a:latin typeface="Trebuchet MS"/>
              <a:cs typeface="Trebuchet MS"/>
            </a:endParaRPr>
          </a:p>
          <a:p>
            <a:pPr marL="11887">
              <a:lnSpc>
                <a:spcPct val="96761"/>
              </a:lnSpc>
              <a:spcBef>
                <a:spcPts val="1065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ight.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830165" y="3554400"/>
            <a:ext cx="5203850" cy="26696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855"/>
              </a:lnSpc>
              <a:spcBef>
                <a:spcPts val="92"/>
              </a:spcBef>
            </a:pP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hat s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tisfies</a:t>
            </a:r>
            <a:r>
              <a:rPr sz="2700" spc="-1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ng</a:t>
            </a:r>
            <a:r>
              <a:rPr sz="2700" spc="-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2 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spc="1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endParaRPr sz="1800">
              <a:latin typeface="Trebuchet MS"/>
              <a:cs typeface="Trebuchet MS"/>
            </a:endParaRPr>
          </a:p>
          <a:p>
            <a:pPr marL="106527">
              <a:lnSpc>
                <a:spcPct val="96761"/>
              </a:lnSpc>
              <a:spcBef>
                <a:spcPts val="988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nly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child.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519928" y="981455"/>
            <a:ext cx="4372356" cy="2046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872228" y="3604260"/>
            <a:ext cx="5161787" cy="26197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34746" y="732333"/>
            <a:ext cx="30152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448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-575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3.Co</a:t>
            </a:r>
            <a:r>
              <a:rPr sz="2700" b="1" u="heavy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700" b="1" u="heavy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700" b="1" u="heavy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te</a:t>
            </a:r>
            <a:r>
              <a:rPr sz="2700" b="1" u="heavy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Bi</a:t>
            </a:r>
            <a:r>
              <a:rPr sz="2700" b="1" u="heavy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ary</a:t>
            </a:r>
            <a:r>
              <a:rPr sz="2700" b="1" u="heavy" spc="-2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-17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2700" b="1" u="heavy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34746" y="1535862"/>
            <a:ext cx="5043340" cy="6548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436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compl</a:t>
            </a:r>
            <a:r>
              <a:rPr sz="2700" b="1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te bi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ary tr</a:t>
            </a:r>
            <a:r>
              <a:rPr sz="2700" b="1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spc="1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ry t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r>
              <a:rPr sz="2700" spc="1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endParaRPr sz="1800">
              <a:latin typeface="Trebuchet MS"/>
              <a:cs typeface="Trebuchet MS"/>
            </a:endParaRPr>
          </a:p>
          <a:p>
            <a:pPr marL="12700" marR="9858">
              <a:lnSpc>
                <a:spcPts val="2135"/>
              </a:lnSpc>
              <a:spcBef>
                <a:spcPts val="920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ll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els are 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letely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illed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exce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4746" y="2337486"/>
            <a:ext cx="461936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2700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last</a:t>
            </a:r>
            <a:r>
              <a:rPr sz="2700" spc="-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el</a:t>
            </a:r>
            <a:r>
              <a:rPr sz="2700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ust be st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ict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2700" spc="-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illed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64810" y="2337486"/>
            <a:ext cx="42624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34746" y="3140888"/>
            <a:ext cx="280336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Skewed</a:t>
            </a:r>
            <a:r>
              <a:rPr sz="2700" b="1" u="heavy" spc="25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Bi</a:t>
            </a:r>
            <a:r>
              <a:rPr sz="2700" b="1" u="heavy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ary</a:t>
            </a:r>
            <a:r>
              <a:rPr sz="2700" b="1" u="heavy" spc="-2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u="heavy" spc="-17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2700" b="1" u="heavy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u="heavy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4746" y="3541700"/>
            <a:ext cx="444240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-10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skewed</a:t>
            </a:r>
            <a:r>
              <a:rPr sz="2700" b="1" spc="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bi</a:t>
            </a:r>
            <a:r>
              <a:rPr sz="2700" b="1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700" b="1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ary tr</a:t>
            </a:r>
            <a:r>
              <a:rPr sz="2700" b="1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spc="1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ry t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r>
              <a:rPr sz="2700" spc="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4746" y="3944417"/>
            <a:ext cx="3918129" cy="6548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ll 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27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nodes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exce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ne</a:t>
            </a:r>
            <a:r>
              <a:rPr sz="27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node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has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ts val="2135"/>
              </a:lnSpc>
              <a:spcBef>
                <a:spcPts val="900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rem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ng n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has no child.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62551" y="3944417"/>
            <a:ext cx="43088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27116" y="790194"/>
            <a:ext cx="6812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776394" y="790194"/>
            <a:ext cx="6561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811293" y="3198749"/>
            <a:ext cx="7211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564558" y="3198749"/>
            <a:ext cx="6561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2346960" y="3825240"/>
            <a:ext cx="5257799" cy="1923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56310" y="708637"/>
            <a:ext cx="9205883" cy="31097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430">
              <a:lnSpc>
                <a:spcPts val="3370"/>
              </a:lnSpc>
              <a:spcBef>
                <a:spcPts val="168"/>
              </a:spcBef>
            </a:pP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P</a:t>
            </a:r>
            <a:r>
              <a:rPr sz="3200" b="1" spc="-59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ope</a:t>
            </a:r>
            <a:r>
              <a:rPr sz="3200" b="1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ties</a:t>
            </a:r>
            <a:r>
              <a:rPr sz="3200" b="1" spc="-2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of Bina</a:t>
            </a:r>
            <a:r>
              <a:rPr sz="3200" b="1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y</a:t>
            </a:r>
            <a:r>
              <a:rPr sz="3200" b="1" spc="-75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-234" dirty="0" smtClean="0">
                <a:solidFill>
                  <a:srgbClr val="90C225"/>
                </a:solidFill>
                <a:latin typeface="Times New Roman"/>
                <a:cs typeface="Times New Roman"/>
              </a:rPr>
              <a:t>T</a:t>
            </a:r>
            <a:r>
              <a:rPr sz="3200" b="1" spc="-5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ee</a:t>
            </a:r>
            <a:r>
              <a:rPr sz="3200" b="1" spc="-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  <a:p>
            <a:pPr marL="42875" marR="39430">
              <a:lnSpc>
                <a:spcPct val="95825"/>
              </a:lnSpc>
              <a:spcBef>
                <a:spcPts val="1855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1.</a:t>
            </a:r>
            <a:r>
              <a:rPr sz="1800" spc="-1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-10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with n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n+1 null br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nch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s.</a:t>
            </a:r>
            <a:endParaRPr sz="1800">
              <a:latin typeface="Times New Roman"/>
              <a:cs typeface="Times New Roman"/>
            </a:endParaRPr>
          </a:p>
          <a:p>
            <a:pPr marL="42875" marR="39430">
              <a:lnSpc>
                <a:spcPct val="95825"/>
              </a:lnSpc>
              <a:spcBef>
                <a:spcPts val="928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2.</a:t>
            </a:r>
            <a:r>
              <a:rPr sz="1800" spc="-1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-1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with n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ex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-1)</a:t>
            </a:r>
            <a:r>
              <a:rPr sz="1800" spc="-3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edg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s.</a:t>
            </a:r>
            <a:endParaRPr sz="1800">
              <a:latin typeface="Times New Roman"/>
              <a:cs typeface="Times New Roman"/>
            </a:endParaRPr>
          </a:p>
          <a:p>
            <a:pPr marL="42875" marR="39430">
              <a:lnSpc>
                <a:spcPct val="98334"/>
              </a:lnSpc>
              <a:spcBef>
                <a:spcPts val="940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3.</a:t>
            </a:r>
            <a:r>
              <a:rPr sz="18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ax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um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nu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 at 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vel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a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binary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is,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2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ere </a:t>
            </a:r>
            <a:r>
              <a:rPr sz="1800" b="1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 =0</a:t>
            </a:r>
            <a:endParaRPr sz="1800">
              <a:latin typeface="Times New Roman"/>
              <a:cs typeface="Times New Roman"/>
            </a:endParaRPr>
          </a:p>
          <a:p>
            <a:pPr marL="385775" marR="51206" indent="-342900">
              <a:lnSpc>
                <a:spcPts val="2160"/>
              </a:lnSpc>
              <a:spcBef>
                <a:spcPts val="972"/>
              </a:spcBef>
              <a:tabLst>
                <a:tab pos="381000" algn="l"/>
              </a:tabLst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	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4.</a:t>
            </a:r>
            <a:r>
              <a:rPr sz="1800" spc="-3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ax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um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nu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 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a pe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fe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of height h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2h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+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1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–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1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Nodes,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h&gt;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=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0.</a:t>
            </a:r>
            <a:endParaRPr sz="1800">
              <a:latin typeface="Times New Roman"/>
              <a:cs typeface="Times New Roman"/>
            </a:endParaRPr>
          </a:p>
          <a:p>
            <a:pPr marL="42875">
              <a:lnSpc>
                <a:spcPct val="95825"/>
              </a:lnSpc>
              <a:spcBef>
                <a:spcPts val="935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5.</a:t>
            </a:r>
            <a:r>
              <a:rPr sz="1800" spc="-3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ax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um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nu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 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a comple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bin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ght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h, has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2h to 2h+1</a:t>
            </a:r>
            <a:r>
              <a:rPr sz="18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–1,</a:t>
            </a:r>
            <a:endParaRPr sz="1800">
              <a:latin typeface="Times New Roman"/>
              <a:cs typeface="Times New Roman"/>
            </a:endParaRPr>
          </a:p>
          <a:p>
            <a:pPr marL="385775" marR="39430">
              <a:lnSpc>
                <a:spcPts val="2000"/>
              </a:lnSpc>
              <a:spcBef>
                <a:spcPts val="100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h&gt;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=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0.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756310" y="708637"/>
            <a:ext cx="407557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Binary</a:t>
            </a:r>
            <a:r>
              <a:rPr sz="3200" b="1" spc="-6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-239" dirty="0" smtClean="0">
                <a:solidFill>
                  <a:srgbClr val="90C225"/>
                </a:solidFill>
                <a:latin typeface="Times New Roman"/>
                <a:cs typeface="Times New Roman"/>
              </a:rPr>
              <a:t>T</a:t>
            </a:r>
            <a:r>
              <a:rPr sz="3200" b="1" spc="-54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ee</a:t>
            </a:r>
            <a:r>
              <a:rPr sz="3200" b="1" spc="-44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-239" dirty="0" smtClean="0">
                <a:solidFill>
                  <a:srgbClr val="90C225"/>
                </a:solidFill>
                <a:latin typeface="Times New Roman"/>
                <a:cs typeface="Times New Roman"/>
              </a:rPr>
              <a:t>T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v</a:t>
            </a:r>
            <a:r>
              <a:rPr sz="3200" b="1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e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rs</a:t>
            </a:r>
            <a:r>
              <a:rPr sz="3200" b="1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ls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2231337"/>
            <a:ext cx="7567752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95"/>
              </a:lnSpc>
              <a:spcBef>
                <a:spcPts val="104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Displa</a:t>
            </a:r>
            <a:r>
              <a:rPr sz="2700" spc="25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2700" spc="-25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(or) visit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ng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ord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 of nod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a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 tr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is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</a:t>
            </a:r>
            <a:r>
              <a:rPr sz="2700" spc="-3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-5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</a:t>
            </a:r>
            <a:endParaRPr sz="1800">
              <a:latin typeface="Times New Roman"/>
              <a:cs typeface="Times New Roman"/>
            </a:endParaRPr>
          </a:p>
          <a:p>
            <a:pPr marL="355600" marR="34290">
              <a:lnSpc>
                <a:spcPts val="2000"/>
              </a:lnSpc>
            </a:pPr>
            <a:r>
              <a:rPr sz="1800" spc="-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3308560"/>
            <a:ext cx="4608571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There</a:t>
            </a:r>
            <a:r>
              <a:rPr sz="2700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are three t</a:t>
            </a:r>
            <a:r>
              <a:rPr sz="2700" spc="25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pes</a:t>
            </a:r>
            <a:r>
              <a:rPr sz="2700" spc="-2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2700" spc="1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binary</a:t>
            </a:r>
            <a:r>
              <a:rPr sz="2700" spc="-1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tr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versals.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4110810"/>
            <a:ext cx="2430094" cy="10574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2115"/>
              </a:lnSpc>
              <a:spcBef>
                <a:spcPts val="105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Order</a:t>
            </a:r>
            <a:r>
              <a:rPr sz="2700" spc="-25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-5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ers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endParaRPr sz="1800">
              <a:latin typeface="Times New Roman"/>
              <a:cs typeface="Times New Roman"/>
            </a:endParaRPr>
          </a:p>
          <a:p>
            <a:pPr marL="12700" marR="34289">
              <a:lnSpc>
                <a:spcPct val="98334"/>
              </a:lnSpc>
              <a:spcBef>
                <a:spcPts val="815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 -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der</a:t>
            </a:r>
            <a:r>
              <a:rPr sz="18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-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rav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rsal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130"/>
              </a:lnSpc>
              <a:spcBef>
                <a:spcPts val="1017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Po</a:t>
            </a:r>
            <a:r>
              <a:rPr sz="2700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Order</a:t>
            </a:r>
            <a:r>
              <a:rPr sz="2700" spc="-25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-5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ers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 txBox="1"/>
          <p:nvPr/>
        </p:nvSpPr>
        <p:spPr>
          <a:xfrm>
            <a:off x="756310" y="716637"/>
            <a:ext cx="5378694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Nonlinear Data Structures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36193" y="1647460"/>
            <a:ext cx="7018731" cy="8074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3229"/>
              </a:lnSpc>
              <a:spcBef>
                <a:spcPts val="161"/>
              </a:spcBef>
            </a:pPr>
            <a:r>
              <a:rPr sz="337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4200" spc="406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data</a:t>
            </a:r>
            <a:r>
              <a:rPr sz="4200" spc="46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4200" spc="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uc</a:t>
            </a:r>
            <a:r>
              <a:rPr sz="4200" spc="-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4200" spc="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4200" spc="398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where</a:t>
            </a:r>
            <a:r>
              <a:rPr sz="4200" spc="381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</a:t>
            </a:r>
            <a:r>
              <a:rPr sz="4200" spc="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4200" spc="45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ite</a:t>
            </a:r>
            <a:r>
              <a:rPr sz="4200" spc="-14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4200" spc="444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4200" spc="1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4200" spc="428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4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not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ts val="3090"/>
              </a:lnSpc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seq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entially</a:t>
            </a:r>
            <a:r>
              <a:rPr sz="2800" spc="-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 c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lled 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-4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li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data st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uct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758176" y="1647460"/>
            <a:ext cx="147204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z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36193" y="2629170"/>
            <a:ext cx="67794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95"/>
              </a:lnSpc>
              <a:spcBef>
                <a:spcPts val="149"/>
              </a:spcBef>
            </a:pPr>
            <a:r>
              <a:rPr sz="3375" spc="0" baseline="1011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101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24381" y="2629170"/>
            <a:ext cx="67024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data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24481" y="2629170"/>
            <a:ext cx="683385" cy="8072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item</a:t>
            </a:r>
            <a:endParaRPr sz="2800">
              <a:latin typeface="Times New Roman"/>
              <a:cs typeface="Times New Roman"/>
            </a:endParaRPr>
          </a:p>
          <a:p>
            <a:pPr marL="121173" marR="209533" algn="ctr">
              <a:lnSpc>
                <a:spcPct val="95825"/>
              </a:lnSpc>
            </a:pP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162681" y="2629170"/>
            <a:ext cx="35561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48837" y="2629170"/>
            <a:ext cx="23632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16502" y="2629170"/>
            <a:ext cx="142091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nlinear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66410" y="2629170"/>
            <a:ext cx="67024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data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66510" y="2629170"/>
            <a:ext cx="132148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819135" y="2629170"/>
            <a:ext cx="1042527" cy="8072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09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could</a:t>
            </a:r>
            <a:endParaRPr sz="2800">
              <a:latin typeface="Times New Roman"/>
              <a:cs typeface="Times New Roman"/>
            </a:endParaRPr>
          </a:p>
          <a:p>
            <a:pPr marL="70612">
              <a:lnSpc>
                <a:spcPct val="95825"/>
              </a:lnSpc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refl</a:t>
            </a:r>
            <a:r>
              <a:rPr sz="2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ct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815832" y="2629170"/>
            <a:ext cx="415394" cy="8072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</a:t>
            </a:r>
            <a:endParaRPr sz="2800">
              <a:latin typeface="Times New Roman"/>
              <a:cs typeface="Times New Roman"/>
            </a:endParaRPr>
          </a:p>
          <a:p>
            <a:pPr marL="189484" marR="2104">
              <a:lnSpc>
                <a:spcPct val="95825"/>
              </a:lnSpc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79093" y="3055645"/>
            <a:ext cx="126182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att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ched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58465" y="3055645"/>
            <a:ext cx="108519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several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73474" y="3055645"/>
            <a:ext cx="308311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ot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 </a:t>
            </a:r>
            <a:r>
              <a:rPr sz="2800" spc="2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data </a:t>
            </a:r>
            <a:r>
              <a:rPr sz="2800" spc="2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el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89368" y="3055645"/>
            <a:ext cx="35572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9093" y="3482864"/>
            <a:ext cx="8148874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ial</a:t>
            </a:r>
            <a:r>
              <a:rPr sz="2800" spc="3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ationship</a:t>
            </a:r>
            <a:r>
              <a:rPr sz="2800" spc="25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800" spc="32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</a:t>
            </a:r>
            <a:r>
              <a:rPr sz="2800" spc="32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and</a:t>
            </a:r>
            <a:r>
              <a:rPr sz="2800" spc="32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all</a:t>
            </a:r>
            <a:r>
              <a:rPr sz="2800" spc="34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33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data</a:t>
            </a:r>
            <a:r>
              <a:rPr sz="2800" spc="35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endParaRPr sz="280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ot</a:t>
            </a:r>
            <a:r>
              <a:rPr sz="2800" spc="-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-3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traver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2800" spc="-10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-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si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-8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6193" y="4462551"/>
            <a:ext cx="4649450" cy="8078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29"/>
              </a:lnSpc>
              <a:spcBef>
                <a:spcPts val="161"/>
              </a:spcBef>
            </a:pPr>
            <a:r>
              <a:rPr sz="337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801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4200" spc="-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ta</a:t>
            </a:r>
            <a:r>
              <a:rPr sz="4200" spc="25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4200" spc="4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uctu</a:t>
            </a:r>
            <a:r>
              <a:rPr sz="4200" spc="4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</a:t>
            </a:r>
            <a:r>
              <a:rPr sz="4200" spc="34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-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ike</a:t>
            </a:r>
            <a:r>
              <a:rPr sz="4200" spc="34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-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4200" spc="-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4200" spc="24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and</a:t>
            </a:r>
            <a:endParaRPr sz="2800">
              <a:latin typeface="Times New Roman"/>
              <a:cs typeface="Times New Roman"/>
            </a:endParaRPr>
          </a:p>
          <a:p>
            <a:pPr marL="355600" marR="23763">
              <a:lnSpc>
                <a:spcPts val="3090"/>
              </a:lnSpc>
            </a:pP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800" spc="-2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widely</a:t>
            </a:r>
            <a:r>
              <a:rPr sz="2800" spc="-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2800" spc="-6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-8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data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71338" y="4462551"/>
            <a:ext cx="3859697" cy="8078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656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aphs</a:t>
            </a:r>
            <a:r>
              <a:rPr sz="28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are</a:t>
            </a:r>
            <a:r>
              <a:rPr sz="2800" spc="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so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examples</a:t>
            </a:r>
            <a:endParaRPr sz="2800">
              <a:latin typeface="Times New Roman"/>
              <a:cs typeface="Times New Roman"/>
            </a:endParaRPr>
          </a:p>
          <a:p>
            <a:pPr marL="12700" marR="53309">
              <a:lnSpc>
                <a:spcPct val="95825"/>
              </a:lnSpc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uct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28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 txBox="1"/>
          <p:nvPr/>
        </p:nvSpPr>
        <p:spPr>
          <a:xfrm>
            <a:off x="754075" y="3224784"/>
            <a:ext cx="4328464" cy="26868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828850">
              <a:lnSpc>
                <a:spcPct val="95825"/>
              </a:lnSpc>
              <a:spcBef>
                <a:spcPts val="40"/>
              </a:spcBef>
            </a:pPr>
            <a:r>
              <a:rPr sz="1100" b="1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100" b="1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</a:t>
            </a:r>
            <a:r>
              <a:rPr sz="1100" b="1" spc="14" dirty="0" smtClean="0">
                <a:solidFill>
                  <a:srgbClr val="2F2F2F"/>
                </a:solidFill>
                <a:latin typeface="Times New Roman"/>
                <a:cs typeface="Times New Roman"/>
              </a:rPr>
              <a:t>f</a:t>
            </a:r>
            <a:r>
              <a:rPr sz="1100" b="1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100" b="1" spc="-2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1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→ </a:t>
            </a:r>
            <a:r>
              <a:rPr sz="1100" b="1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100" b="1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oot</a:t>
            </a:r>
            <a:r>
              <a:rPr sz="1100" b="1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1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→ </a:t>
            </a:r>
            <a:r>
              <a:rPr sz="1100" b="1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100" b="1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100" b="1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ght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96938"/>
              </a:lnSpc>
              <a:spcBef>
                <a:spcPts val="802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350" spc="552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vo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norde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_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sa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ruct</a:t>
            </a:r>
            <a:r>
              <a:rPr sz="1700" spc="-1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node*</a:t>
            </a:r>
            <a:r>
              <a:rPr sz="1700" spc="-1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roo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) {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96938"/>
              </a:lnSpc>
              <a:spcBef>
                <a:spcPts val="515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   </a:t>
            </a:r>
            <a:r>
              <a:rPr sz="1350" spc="44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f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root != 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NU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)</a:t>
            </a:r>
            <a:r>
              <a:rPr sz="1700" spc="-4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{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96938"/>
              </a:lnSpc>
              <a:spcBef>
                <a:spcPts val="525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     </a:t>
            </a:r>
            <a:r>
              <a:rPr sz="1350" spc="144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norde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_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sa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oo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t-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&gt;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ef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Chi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);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96938"/>
              </a:lnSpc>
              <a:spcBef>
                <a:spcPts val="513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     </a:t>
            </a:r>
            <a:r>
              <a:rPr sz="1350" spc="144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pr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n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tf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("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%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"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,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roo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t-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&gt;da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a);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96938"/>
              </a:lnSpc>
              <a:spcBef>
                <a:spcPts val="513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     </a:t>
            </a:r>
            <a:r>
              <a:rPr sz="1350" spc="144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no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de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_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a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ve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a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oo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t-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&gt;r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gh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Ch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);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96938"/>
              </a:lnSpc>
              <a:spcBef>
                <a:spcPts val="527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   </a:t>
            </a:r>
            <a:r>
              <a:rPr sz="1350" spc="44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}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96938"/>
              </a:lnSpc>
              <a:spcBef>
                <a:spcPts val="513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350" spc="552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}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161034" y="2577084"/>
            <a:ext cx="4282181" cy="38298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38"/>
              </a:spcBef>
            </a:pPr>
            <a:endParaRPr sz="900" dirty="0"/>
          </a:p>
          <a:p>
            <a:pPr>
              <a:lnSpc>
                <a:spcPct val="95825"/>
              </a:lnSpc>
              <a:spcBef>
                <a:spcPts val="1000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.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e.</a:t>
            </a:r>
            <a:r>
              <a:rPr sz="1700" spc="-1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ca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Ino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der</a:t>
            </a:r>
            <a:r>
              <a:rPr sz="1700" spc="-1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ght sub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ree)</a:t>
            </a:r>
          </a:p>
          <a:p>
            <a:pPr marL="23249">
              <a:lnSpc>
                <a:spcPct val="96761"/>
              </a:lnSpc>
              <a:spcBef>
                <a:spcPts val="24325"/>
              </a:spcBef>
            </a:pPr>
            <a:endParaRPr sz="900" dirty="0">
              <a:latin typeface="Trebuchet MS"/>
              <a:cs typeface="Trebuchet M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594794" y="2869184"/>
            <a:ext cx="3523488" cy="2857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13663" y="3224784"/>
            <a:ext cx="4209288" cy="26868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223260" y="2577084"/>
            <a:ext cx="4219955" cy="38298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872480" y="4011676"/>
            <a:ext cx="371221" cy="297688"/>
          </a:xfrm>
          <a:custGeom>
            <a:avLst/>
            <a:gdLst/>
            <a:ahLst/>
            <a:cxnLst/>
            <a:rect l="l" t="t" r="r" b="b"/>
            <a:pathLst>
              <a:path w="371221" h="297688">
                <a:moveTo>
                  <a:pt x="287909" y="279907"/>
                </a:moveTo>
                <a:lnTo>
                  <a:pt x="371221" y="297688"/>
                </a:lnTo>
                <a:lnTo>
                  <a:pt x="320421" y="265175"/>
                </a:lnTo>
                <a:lnTo>
                  <a:pt x="317627" y="263017"/>
                </a:lnTo>
                <a:lnTo>
                  <a:pt x="307697" y="255092"/>
                </a:lnTo>
                <a:lnTo>
                  <a:pt x="287909" y="279907"/>
                </a:lnTo>
                <a:close/>
              </a:path>
              <a:path w="371221" h="297688">
                <a:moveTo>
                  <a:pt x="325500" y="253111"/>
                </a:moveTo>
                <a:lnTo>
                  <a:pt x="324358" y="264794"/>
                </a:lnTo>
                <a:lnTo>
                  <a:pt x="326517" y="262000"/>
                </a:lnTo>
                <a:lnTo>
                  <a:pt x="328295" y="255269"/>
                </a:lnTo>
                <a:lnTo>
                  <a:pt x="325500" y="253111"/>
                </a:lnTo>
                <a:close/>
              </a:path>
              <a:path w="371221" h="297688">
                <a:moveTo>
                  <a:pt x="328675" y="259334"/>
                </a:moveTo>
                <a:lnTo>
                  <a:pt x="371221" y="297688"/>
                </a:lnTo>
                <a:lnTo>
                  <a:pt x="335407" y="220344"/>
                </a:lnTo>
                <a:lnTo>
                  <a:pt x="328675" y="259334"/>
                </a:lnTo>
                <a:close/>
              </a:path>
              <a:path w="371221" h="297688">
                <a:moveTo>
                  <a:pt x="315587" y="245199"/>
                </a:moveTo>
                <a:lnTo>
                  <a:pt x="325500" y="253111"/>
                </a:lnTo>
                <a:lnTo>
                  <a:pt x="328295" y="255269"/>
                </a:lnTo>
                <a:lnTo>
                  <a:pt x="326517" y="262000"/>
                </a:lnTo>
                <a:lnTo>
                  <a:pt x="324358" y="264794"/>
                </a:lnTo>
                <a:lnTo>
                  <a:pt x="325500" y="253111"/>
                </a:lnTo>
                <a:lnTo>
                  <a:pt x="315587" y="245199"/>
                </a:lnTo>
                <a:lnTo>
                  <a:pt x="11049" y="2159"/>
                </a:lnTo>
                <a:lnTo>
                  <a:pt x="8382" y="0"/>
                </a:lnTo>
                <a:lnTo>
                  <a:pt x="4318" y="381"/>
                </a:lnTo>
                <a:lnTo>
                  <a:pt x="2159" y="3175"/>
                </a:lnTo>
                <a:lnTo>
                  <a:pt x="0" y="5842"/>
                </a:lnTo>
                <a:lnTo>
                  <a:pt x="381" y="9906"/>
                </a:lnTo>
                <a:lnTo>
                  <a:pt x="3175" y="12065"/>
                </a:lnTo>
                <a:lnTo>
                  <a:pt x="307697" y="255092"/>
                </a:lnTo>
                <a:lnTo>
                  <a:pt x="317627" y="263017"/>
                </a:lnTo>
                <a:lnTo>
                  <a:pt x="320421" y="265175"/>
                </a:lnTo>
                <a:lnTo>
                  <a:pt x="371221" y="297688"/>
                </a:lnTo>
                <a:lnTo>
                  <a:pt x="328675" y="259334"/>
                </a:lnTo>
                <a:lnTo>
                  <a:pt x="335407" y="220344"/>
                </a:lnTo>
                <a:lnTo>
                  <a:pt x="315587" y="245199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547868" y="4955032"/>
            <a:ext cx="371221" cy="297688"/>
          </a:xfrm>
          <a:custGeom>
            <a:avLst/>
            <a:gdLst/>
            <a:ahLst/>
            <a:cxnLst/>
            <a:rect l="l" t="t" r="r" b="b"/>
            <a:pathLst>
              <a:path w="371221" h="297688">
                <a:moveTo>
                  <a:pt x="287909" y="279908"/>
                </a:moveTo>
                <a:lnTo>
                  <a:pt x="371221" y="297688"/>
                </a:lnTo>
                <a:lnTo>
                  <a:pt x="320421" y="265176"/>
                </a:lnTo>
                <a:lnTo>
                  <a:pt x="317627" y="263017"/>
                </a:lnTo>
                <a:lnTo>
                  <a:pt x="307697" y="255092"/>
                </a:lnTo>
                <a:lnTo>
                  <a:pt x="287909" y="279908"/>
                </a:lnTo>
                <a:close/>
              </a:path>
              <a:path w="371221" h="297688">
                <a:moveTo>
                  <a:pt x="325501" y="253111"/>
                </a:moveTo>
                <a:lnTo>
                  <a:pt x="324358" y="264795"/>
                </a:lnTo>
                <a:lnTo>
                  <a:pt x="326517" y="262001"/>
                </a:lnTo>
                <a:lnTo>
                  <a:pt x="328295" y="255270"/>
                </a:lnTo>
                <a:lnTo>
                  <a:pt x="325501" y="253111"/>
                </a:lnTo>
                <a:close/>
              </a:path>
              <a:path w="371221" h="297688">
                <a:moveTo>
                  <a:pt x="328676" y="259334"/>
                </a:moveTo>
                <a:lnTo>
                  <a:pt x="371221" y="297688"/>
                </a:lnTo>
                <a:lnTo>
                  <a:pt x="335407" y="220345"/>
                </a:lnTo>
                <a:lnTo>
                  <a:pt x="328676" y="259334"/>
                </a:lnTo>
                <a:close/>
              </a:path>
              <a:path w="371221" h="297688">
                <a:moveTo>
                  <a:pt x="315587" y="245199"/>
                </a:moveTo>
                <a:lnTo>
                  <a:pt x="325501" y="253111"/>
                </a:lnTo>
                <a:lnTo>
                  <a:pt x="328295" y="255270"/>
                </a:lnTo>
                <a:lnTo>
                  <a:pt x="326517" y="262001"/>
                </a:lnTo>
                <a:lnTo>
                  <a:pt x="324358" y="264795"/>
                </a:lnTo>
                <a:lnTo>
                  <a:pt x="325501" y="253111"/>
                </a:lnTo>
                <a:lnTo>
                  <a:pt x="315587" y="245199"/>
                </a:lnTo>
                <a:lnTo>
                  <a:pt x="11049" y="2159"/>
                </a:lnTo>
                <a:lnTo>
                  <a:pt x="8382" y="0"/>
                </a:lnTo>
                <a:lnTo>
                  <a:pt x="4318" y="381"/>
                </a:lnTo>
                <a:lnTo>
                  <a:pt x="2159" y="3175"/>
                </a:lnTo>
                <a:lnTo>
                  <a:pt x="0" y="5842"/>
                </a:lnTo>
                <a:lnTo>
                  <a:pt x="381" y="9906"/>
                </a:lnTo>
                <a:lnTo>
                  <a:pt x="3175" y="12065"/>
                </a:lnTo>
                <a:lnTo>
                  <a:pt x="307697" y="255092"/>
                </a:lnTo>
                <a:lnTo>
                  <a:pt x="317627" y="263017"/>
                </a:lnTo>
                <a:lnTo>
                  <a:pt x="320421" y="265176"/>
                </a:lnTo>
                <a:lnTo>
                  <a:pt x="371221" y="297688"/>
                </a:lnTo>
                <a:lnTo>
                  <a:pt x="328676" y="259334"/>
                </a:lnTo>
                <a:lnTo>
                  <a:pt x="335407" y="220345"/>
                </a:lnTo>
                <a:lnTo>
                  <a:pt x="315587" y="245199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409184" y="5428996"/>
            <a:ext cx="371220" cy="297688"/>
          </a:xfrm>
          <a:custGeom>
            <a:avLst/>
            <a:gdLst/>
            <a:ahLst/>
            <a:cxnLst/>
            <a:rect l="l" t="t" r="r" b="b"/>
            <a:pathLst>
              <a:path w="371220" h="297688">
                <a:moveTo>
                  <a:pt x="287908" y="279933"/>
                </a:moveTo>
                <a:lnTo>
                  <a:pt x="371220" y="297687"/>
                </a:lnTo>
                <a:lnTo>
                  <a:pt x="320420" y="265226"/>
                </a:lnTo>
                <a:lnTo>
                  <a:pt x="317626" y="263042"/>
                </a:lnTo>
                <a:lnTo>
                  <a:pt x="307698" y="255117"/>
                </a:lnTo>
                <a:lnTo>
                  <a:pt x="287908" y="279933"/>
                </a:lnTo>
                <a:close/>
              </a:path>
              <a:path w="371220" h="297688">
                <a:moveTo>
                  <a:pt x="325500" y="253110"/>
                </a:moveTo>
                <a:lnTo>
                  <a:pt x="324357" y="264782"/>
                </a:lnTo>
                <a:lnTo>
                  <a:pt x="326516" y="262039"/>
                </a:lnTo>
                <a:lnTo>
                  <a:pt x="328294" y="255295"/>
                </a:lnTo>
                <a:lnTo>
                  <a:pt x="325500" y="253110"/>
                </a:lnTo>
                <a:close/>
              </a:path>
              <a:path w="371220" h="297688">
                <a:moveTo>
                  <a:pt x="328675" y="259295"/>
                </a:moveTo>
                <a:lnTo>
                  <a:pt x="371220" y="297687"/>
                </a:lnTo>
                <a:lnTo>
                  <a:pt x="335406" y="220370"/>
                </a:lnTo>
                <a:lnTo>
                  <a:pt x="328675" y="259295"/>
                </a:lnTo>
                <a:close/>
              </a:path>
              <a:path w="371220" h="297688">
                <a:moveTo>
                  <a:pt x="315599" y="245209"/>
                </a:moveTo>
                <a:lnTo>
                  <a:pt x="325500" y="253110"/>
                </a:lnTo>
                <a:lnTo>
                  <a:pt x="328294" y="255295"/>
                </a:lnTo>
                <a:lnTo>
                  <a:pt x="326516" y="262039"/>
                </a:lnTo>
                <a:lnTo>
                  <a:pt x="324357" y="264782"/>
                </a:lnTo>
                <a:lnTo>
                  <a:pt x="325500" y="253110"/>
                </a:lnTo>
                <a:lnTo>
                  <a:pt x="315599" y="245209"/>
                </a:lnTo>
                <a:lnTo>
                  <a:pt x="11049" y="2158"/>
                </a:lnTo>
                <a:lnTo>
                  <a:pt x="8381" y="0"/>
                </a:lnTo>
                <a:lnTo>
                  <a:pt x="4317" y="380"/>
                </a:lnTo>
                <a:lnTo>
                  <a:pt x="2158" y="3174"/>
                </a:lnTo>
                <a:lnTo>
                  <a:pt x="0" y="5841"/>
                </a:lnTo>
                <a:lnTo>
                  <a:pt x="380" y="9905"/>
                </a:lnTo>
                <a:lnTo>
                  <a:pt x="3175" y="12064"/>
                </a:lnTo>
                <a:lnTo>
                  <a:pt x="307698" y="255117"/>
                </a:lnTo>
                <a:lnTo>
                  <a:pt x="317626" y="263042"/>
                </a:lnTo>
                <a:lnTo>
                  <a:pt x="320420" y="265226"/>
                </a:lnTo>
                <a:lnTo>
                  <a:pt x="371220" y="297687"/>
                </a:lnTo>
                <a:lnTo>
                  <a:pt x="328675" y="259295"/>
                </a:lnTo>
                <a:lnTo>
                  <a:pt x="335406" y="220370"/>
                </a:lnTo>
                <a:lnTo>
                  <a:pt x="315599" y="245209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6310" y="708637"/>
            <a:ext cx="360334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1. Inorder</a:t>
            </a:r>
            <a:r>
              <a:rPr sz="3200" b="1" u="heavy" spc="-12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u="heavy" spc="-239" dirty="0" smtClean="0">
                <a:solidFill>
                  <a:srgbClr val="90C225"/>
                </a:solidFill>
                <a:latin typeface="Times New Roman"/>
                <a:cs typeface="Times New Roman"/>
              </a:rPr>
              <a:t>T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u="heavy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v</a:t>
            </a:r>
            <a:r>
              <a:rPr sz="3200" b="1" u="heavy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e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rs</a:t>
            </a:r>
            <a:r>
              <a:rPr sz="3200" b="1" u="heavy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1375" y="1501119"/>
            <a:ext cx="1432995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05"/>
              </a:lnSpc>
              <a:spcBef>
                <a:spcPts val="95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  </a:t>
            </a:r>
            <a:r>
              <a:rPr sz="2025" spc="27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550" b="1" u="heavy" spc="4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A</a:t>
            </a:r>
            <a:r>
              <a:rPr sz="2550" b="1" u="heavy" spc="-4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2550" b="1" u="heavy" spc="0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gor</a:t>
            </a:r>
            <a:r>
              <a:rPr sz="2550" b="1" u="heavy" spc="-4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2550" b="1" u="heavy" spc="0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th</a:t>
            </a:r>
            <a:r>
              <a:rPr sz="2550" b="1" u="heavy" spc="-4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m</a:t>
            </a:r>
            <a:r>
              <a:rPr sz="2550" b="1" u="heavy" spc="0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-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1375" y="2170155"/>
            <a:ext cx="5121988" cy="9097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350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1</a:t>
            </a:r>
            <a:r>
              <a:rPr sz="135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.   </a:t>
            </a:r>
            <a:r>
              <a:rPr sz="1350" spc="327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1700" spc="-5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se</a:t>
            </a:r>
            <a:r>
              <a:rPr sz="1700" spc="-3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he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eft sub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ree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.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e.</a:t>
            </a:r>
            <a:r>
              <a:rPr sz="1700" spc="-1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ca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Ino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der</a:t>
            </a:r>
            <a:r>
              <a:rPr sz="1700" spc="-1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eft</a:t>
            </a:r>
            <a:r>
              <a:rPr sz="1700" spc="-1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sub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ree)</a:t>
            </a:r>
            <a:endParaRPr sz="1700">
              <a:latin typeface="Times New Roman"/>
              <a:cs typeface="Times New Roman"/>
            </a:endParaRPr>
          </a:p>
          <a:p>
            <a:pPr marL="12700" marR="32461">
              <a:lnSpc>
                <a:spcPct val="95825"/>
              </a:lnSpc>
              <a:spcBef>
                <a:spcPts val="584"/>
              </a:spcBef>
            </a:pPr>
            <a:r>
              <a:rPr sz="1350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2</a:t>
            </a:r>
            <a:r>
              <a:rPr sz="135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.   </a:t>
            </a:r>
            <a:r>
              <a:rPr sz="1350" spc="327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1700" spc="-89" dirty="0" smtClean="0">
                <a:solidFill>
                  <a:srgbClr val="2F2F2F"/>
                </a:solidFill>
                <a:latin typeface="Times New Roman"/>
                <a:cs typeface="Times New Roman"/>
              </a:rPr>
              <a:t>V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t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he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root</a:t>
            </a:r>
            <a:endParaRPr sz="1700">
              <a:latin typeface="Times New Roman"/>
              <a:cs typeface="Times New Roman"/>
            </a:endParaRPr>
          </a:p>
          <a:p>
            <a:pPr marL="12700" marR="32461">
              <a:lnSpc>
                <a:spcPct val="95825"/>
              </a:lnSpc>
              <a:spcBef>
                <a:spcPts val="673"/>
              </a:spcBef>
            </a:pPr>
            <a:r>
              <a:rPr sz="1350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3</a:t>
            </a:r>
            <a:r>
              <a:rPr sz="135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.   </a:t>
            </a:r>
            <a:r>
              <a:rPr sz="1350" spc="327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1700" spc="-5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se</a:t>
            </a:r>
            <a:r>
              <a:rPr sz="1700" spc="-3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he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ght</a:t>
            </a:r>
            <a:r>
              <a:rPr sz="1700" spc="1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sub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41645" y="3797732"/>
            <a:ext cx="51745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75" dirty="0" smtClean="0">
                <a:latin typeface="Trebuchet MS"/>
                <a:cs typeface="Trebuchet MS"/>
              </a:rPr>
              <a:t>R</a:t>
            </a:r>
            <a:r>
              <a:rPr sz="1800" spc="-4" dirty="0" smtClean="0">
                <a:latin typeface="Trebuchet MS"/>
                <a:cs typeface="Trebuchet MS"/>
              </a:rPr>
              <a:t>oo</a:t>
            </a:r>
            <a:r>
              <a:rPr sz="1800" spc="0" dirty="0" smtClean="0">
                <a:latin typeface="Trebuchet MS"/>
                <a:cs typeface="Trebuchet MS"/>
              </a:rPr>
              <a:t>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75580" y="4849673"/>
            <a:ext cx="51745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75" dirty="0" smtClean="0">
                <a:latin typeface="Trebuchet MS"/>
                <a:cs typeface="Trebuchet MS"/>
              </a:rPr>
              <a:t>R</a:t>
            </a:r>
            <a:r>
              <a:rPr sz="1800" spc="-4" dirty="0" smtClean="0">
                <a:latin typeface="Trebuchet MS"/>
                <a:cs typeface="Trebuchet MS"/>
              </a:rPr>
              <a:t>oo</a:t>
            </a:r>
            <a:r>
              <a:rPr sz="1800" spc="0" dirty="0" smtClean="0">
                <a:latin typeface="Trebuchet MS"/>
                <a:cs typeface="Trebuchet MS"/>
              </a:rPr>
              <a:t>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91302" y="5863692"/>
            <a:ext cx="58531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NULL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74191" y="909065"/>
            <a:ext cx="10172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532142" y="909065"/>
            <a:ext cx="8545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29"/>
          <p:cNvSpPr txBox="1"/>
          <p:nvPr/>
        </p:nvSpPr>
        <p:spPr>
          <a:xfrm>
            <a:off x="751027" y="2636520"/>
            <a:ext cx="4486054" cy="26868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4696">
              <a:lnSpc>
                <a:spcPct val="95825"/>
              </a:lnSpc>
              <a:spcBef>
                <a:spcPts val="334"/>
              </a:spcBef>
            </a:pPr>
            <a:r>
              <a:rPr sz="1700" spc="-5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se</a:t>
            </a:r>
            <a:r>
              <a:rPr sz="1700" spc="-3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he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ght</a:t>
            </a:r>
            <a:r>
              <a:rPr sz="1700" spc="1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sub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ree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.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e.</a:t>
            </a:r>
            <a:r>
              <a:rPr sz="1700" spc="-1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ca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l Preo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der</a:t>
            </a:r>
            <a:r>
              <a:rPr sz="1700" spc="-1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g</a:t>
            </a:r>
            <a:endParaRPr sz="1700">
              <a:latin typeface="Times New Roman"/>
              <a:cs typeface="Times New Roman"/>
            </a:endParaRPr>
          </a:p>
          <a:p>
            <a:pPr marR="161176" algn="r">
              <a:lnSpc>
                <a:spcPct val="95825"/>
              </a:lnSpc>
              <a:spcBef>
                <a:spcPts val="3444"/>
              </a:spcBef>
            </a:pPr>
            <a:r>
              <a:rPr sz="850" spc="0" dirty="0" smtClean="0">
                <a:solidFill>
                  <a:srgbClr val="90C225"/>
                </a:solidFill>
                <a:latin typeface="Arellion"/>
                <a:cs typeface="Arellion"/>
              </a:rPr>
              <a:t>   </a:t>
            </a:r>
            <a:r>
              <a:rPr sz="850" spc="3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100" b="1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100" b="1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oot</a:t>
            </a:r>
            <a:r>
              <a:rPr sz="1100" b="1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1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→ </a:t>
            </a:r>
            <a:r>
              <a:rPr sz="1100" b="1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100" b="1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ef</a:t>
            </a:r>
            <a:endParaRPr sz="1100">
              <a:latin typeface="Times New Roman"/>
              <a:cs typeface="Times New Roman"/>
            </a:endParaRPr>
          </a:p>
          <a:p>
            <a:pPr marR="45161">
              <a:lnSpc>
                <a:spcPct val="95825"/>
              </a:lnSpc>
              <a:spcBef>
                <a:spcPts val="564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pre_o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der_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sa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l(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ruct</a:t>
            </a:r>
            <a:r>
              <a:rPr sz="1700" spc="-25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node*</a:t>
            </a:r>
            <a:r>
              <a:rPr sz="1700" spc="-1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roo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)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{</a:t>
            </a:r>
            <a:endParaRPr sz="1700">
              <a:latin typeface="Times New Roman"/>
              <a:cs typeface="Times New Roman"/>
            </a:endParaRPr>
          </a:p>
          <a:p>
            <a:pPr marL="216408" marR="912286" indent="-103555">
              <a:lnSpc>
                <a:spcPts val="1954"/>
              </a:lnSpc>
              <a:spcBef>
                <a:spcPts val="685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f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root != 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NU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)</a:t>
            </a:r>
            <a:r>
              <a:rPr sz="1700" spc="-4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{ p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n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f("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%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endParaRPr sz="1700">
              <a:latin typeface="Times New Roman"/>
              <a:cs typeface="Times New Roman"/>
            </a:endParaRPr>
          </a:p>
          <a:p>
            <a:pPr marL="216408" marR="912286">
              <a:lnSpc>
                <a:spcPts val="1954"/>
              </a:lnSpc>
              <a:spcBef>
                <a:spcPts val="678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"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,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o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t-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&gt;d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at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a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)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; </a:t>
            </a:r>
            <a:endParaRPr sz="1700">
              <a:latin typeface="Times New Roman"/>
              <a:cs typeface="Times New Roman"/>
            </a:endParaRPr>
          </a:p>
          <a:p>
            <a:pPr marL="216408" marR="912286">
              <a:lnSpc>
                <a:spcPts val="1954"/>
              </a:lnSpc>
              <a:spcBef>
                <a:spcPts val="678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pre_o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der_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rave</a:t>
            </a:r>
            <a:r>
              <a:rPr sz="1700" spc="-19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sa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oo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t-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&gt;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ef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Chi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); </a:t>
            </a:r>
            <a:endParaRPr sz="1700">
              <a:latin typeface="Times New Roman"/>
              <a:cs typeface="Times New Roman"/>
            </a:endParaRPr>
          </a:p>
          <a:p>
            <a:pPr marL="216408" marR="912286">
              <a:lnSpc>
                <a:spcPts val="1954"/>
              </a:lnSpc>
              <a:spcBef>
                <a:spcPts val="678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pre_o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der_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rave</a:t>
            </a:r>
            <a:r>
              <a:rPr sz="1700" spc="-19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sa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oo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t-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&gt;r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gh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Chi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);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024372" y="2712720"/>
            <a:ext cx="3523487" cy="2857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39724" y="2636520"/>
            <a:ext cx="4209288" cy="26868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56310" y="708637"/>
            <a:ext cx="38212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u="heavy" spc="0" dirty="0" smtClean="0">
                <a:solidFill>
                  <a:srgbClr val="539F20"/>
                </a:solidFill>
                <a:latin typeface="Times New Roman"/>
                <a:cs typeface="Times New Roman"/>
              </a:rPr>
              <a:t>2. P</a:t>
            </a:r>
            <a:r>
              <a:rPr sz="3200" b="1" u="heavy" spc="-59" dirty="0" smtClean="0">
                <a:solidFill>
                  <a:srgbClr val="539F20"/>
                </a:solidFill>
                <a:latin typeface="Times New Roman"/>
                <a:cs typeface="Times New Roman"/>
              </a:rPr>
              <a:t>r</a:t>
            </a:r>
            <a:r>
              <a:rPr sz="3200" b="1" u="heavy" spc="0" dirty="0" smtClean="0">
                <a:solidFill>
                  <a:srgbClr val="539F20"/>
                </a:solidFill>
                <a:latin typeface="Times New Roman"/>
                <a:cs typeface="Times New Roman"/>
              </a:rPr>
              <a:t>e</a:t>
            </a:r>
            <a:r>
              <a:rPr sz="3200" b="1" u="heavy" spc="9" dirty="0" smtClean="0">
                <a:solidFill>
                  <a:srgbClr val="539F20"/>
                </a:solidFill>
                <a:latin typeface="Times New Roman"/>
                <a:cs typeface="Times New Roman"/>
              </a:rPr>
              <a:t>o</a:t>
            </a:r>
            <a:r>
              <a:rPr sz="3200" b="1" u="heavy" spc="0" dirty="0" smtClean="0">
                <a:solidFill>
                  <a:srgbClr val="539F20"/>
                </a:solidFill>
                <a:latin typeface="Times New Roman"/>
                <a:cs typeface="Times New Roman"/>
              </a:rPr>
              <a:t>rder</a:t>
            </a:r>
            <a:r>
              <a:rPr sz="3200" b="1" u="heavy" spc="-139" dirty="0" smtClean="0">
                <a:solidFill>
                  <a:srgbClr val="539F20"/>
                </a:solidFill>
                <a:latin typeface="Times New Roman"/>
                <a:cs typeface="Times New Roman"/>
              </a:rPr>
              <a:t> </a:t>
            </a:r>
            <a:r>
              <a:rPr sz="3200" b="1" u="heavy" spc="-239" dirty="0" smtClean="0">
                <a:solidFill>
                  <a:srgbClr val="539F20"/>
                </a:solidFill>
                <a:latin typeface="Times New Roman"/>
                <a:cs typeface="Times New Roman"/>
              </a:rPr>
              <a:t>T</a:t>
            </a:r>
            <a:r>
              <a:rPr sz="3200" b="1" u="heavy" spc="0" dirty="0" smtClean="0">
                <a:solidFill>
                  <a:srgbClr val="539F20"/>
                </a:solidFill>
                <a:latin typeface="Times New Roman"/>
                <a:cs typeface="Times New Roman"/>
              </a:rPr>
              <a:t>r</a:t>
            </a:r>
            <a:r>
              <a:rPr sz="3200" b="1" u="heavy" spc="9" dirty="0" smtClean="0">
                <a:solidFill>
                  <a:srgbClr val="539F20"/>
                </a:solidFill>
                <a:latin typeface="Times New Roman"/>
                <a:cs typeface="Times New Roman"/>
              </a:rPr>
              <a:t>a</a:t>
            </a:r>
            <a:r>
              <a:rPr sz="3200" b="1" u="heavy" spc="0" dirty="0" smtClean="0">
                <a:solidFill>
                  <a:srgbClr val="539F20"/>
                </a:solidFill>
                <a:latin typeface="Times New Roman"/>
                <a:cs typeface="Times New Roman"/>
              </a:rPr>
              <a:t>v</a:t>
            </a:r>
            <a:r>
              <a:rPr sz="3200" b="1" u="heavy" spc="9" dirty="0" smtClean="0">
                <a:solidFill>
                  <a:srgbClr val="539F20"/>
                </a:solidFill>
                <a:latin typeface="Times New Roman"/>
                <a:cs typeface="Times New Roman"/>
              </a:rPr>
              <a:t>e</a:t>
            </a:r>
            <a:r>
              <a:rPr sz="3200" b="1" u="heavy" spc="0" dirty="0" smtClean="0">
                <a:solidFill>
                  <a:srgbClr val="539F20"/>
                </a:solidFill>
                <a:latin typeface="Times New Roman"/>
                <a:cs typeface="Times New Roman"/>
              </a:rPr>
              <a:t>rs</a:t>
            </a:r>
            <a:r>
              <a:rPr sz="3200" b="1" u="heavy" spc="9" dirty="0" smtClean="0">
                <a:solidFill>
                  <a:srgbClr val="539F20"/>
                </a:solidFill>
                <a:latin typeface="Times New Roman"/>
                <a:cs typeface="Times New Roman"/>
              </a:rPr>
              <a:t>a</a:t>
            </a:r>
            <a:r>
              <a:rPr sz="3200" b="1" u="heavy" spc="0" dirty="0" smtClean="0">
                <a:solidFill>
                  <a:srgbClr val="539F20"/>
                </a:solidFill>
                <a:latin typeface="Times New Roman"/>
                <a:cs typeface="Times New Roman"/>
              </a:rPr>
              <a:t>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0123" y="1356974"/>
            <a:ext cx="1433249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05"/>
              </a:lnSpc>
              <a:spcBef>
                <a:spcPts val="95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  </a:t>
            </a:r>
            <a:r>
              <a:rPr sz="2025" spc="27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550" b="1" u="heavy" spc="4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A</a:t>
            </a:r>
            <a:r>
              <a:rPr sz="2550" b="1" u="heavy" spc="-4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2550" b="1" u="heavy" spc="0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gor</a:t>
            </a:r>
            <a:r>
              <a:rPr sz="2550" b="1" u="heavy" spc="-4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2550" b="1" u="heavy" spc="0" baseline="1705" dirty="0" smtClean="0">
                <a:solidFill>
                  <a:srgbClr val="2F2F2F"/>
                </a:solidFill>
                <a:latin typeface="Times New Roman"/>
                <a:cs typeface="Times New Roman"/>
              </a:rPr>
              <a:t>thm-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0123" y="2026264"/>
            <a:ext cx="5230446" cy="5755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2461">
              <a:lnSpc>
                <a:spcPts val="1839"/>
              </a:lnSpc>
              <a:spcBef>
                <a:spcPts val="92"/>
              </a:spcBef>
            </a:pPr>
            <a:r>
              <a:rPr sz="1350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1</a:t>
            </a:r>
            <a:r>
              <a:rPr sz="135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.   </a:t>
            </a:r>
            <a:r>
              <a:rPr sz="1350" spc="327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1700" spc="-89" dirty="0" smtClean="0">
                <a:solidFill>
                  <a:srgbClr val="2F2F2F"/>
                </a:solidFill>
                <a:latin typeface="Times New Roman"/>
                <a:cs typeface="Times New Roman"/>
              </a:rPr>
              <a:t>V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t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he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root</a:t>
            </a: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581"/>
              </a:spcBef>
            </a:pPr>
            <a:r>
              <a:rPr sz="1350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2</a:t>
            </a:r>
            <a:r>
              <a:rPr sz="135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.   </a:t>
            </a:r>
            <a:r>
              <a:rPr sz="1350" spc="327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1700" spc="-59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se</a:t>
            </a:r>
            <a:r>
              <a:rPr sz="1700" spc="-3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he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eft sub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ree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.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e.</a:t>
            </a:r>
            <a:r>
              <a:rPr sz="1700" spc="-1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ca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l Preo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der</a:t>
            </a:r>
            <a:r>
              <a:rPr sz="1700" spc="-3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(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eft sub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ree)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71016" y="2693776"/>
            <a:ext cx="1030344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ht</a:t>
            </a:r>
            <a:r>
              <a:rPr sz="1700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sub</a:t>
            </a:r>
            <a:r>
              <a:rPr sz="1700" spc="-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ree)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0123" y="2729339"/>
            <a:ext cx="181914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85"/>
              </a:lnSpc>
              <a:spcBef>
                <a:spcPts val="74"/>
              </a:spcBef>
            </a:pPr>
            <a:r>
              <a:rPr sz="1350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3.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65308" y="3369645"/>
            <a:ext cx="634445" cy="1656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25"/>
              </a:lnSpc>
              <a:spcBef>
                <a:spcPts val="61"/>
              </a:spcBef>
            </a:pPr>
            <a:r>
              <a:rPr sz="1100" b="1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t</a:t>
            </a:r>
            <a:r>
              <a:rPr sz="1100" b="1" spc="-29" dirty="0" smtClean="0">
                <a:solidFill>
                  <a:srgbClr val="2F2F2F"/>
                </a:solidFill>
                <a:latin typeface="Times New Roman"/>
                <a:cs typeface="Times New Roman"/>
              </a:rPr>
              <a:t> </a:t>
            </a:r>
            <a:r>
              <a:rPr sz="11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→ </a:t>
            </a:r>
            <a:r>
              <a:rPr sz="1100" b="1" spc="-4" dirty="0" smtClean="0">
                <a:solidFill>
                  <a:srgbClr val="2F2F2F"/>
                </a:solidFill>
                <a:latin typeface="Times New Roman"/>
                <a:cs typeface="Times New Roman"/>
              </a:rPr>
              <a:t>R</a:t>
            </a:r>
            <a:r>
              <a:rPr sz="1100" b="1" spc="4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r>
              <a:rPr sz="1100" b="1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ght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0123" y="3623797"/>
            <a:ext cx="166065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v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1667" y="3959077"/>
            <a:ext cx="118022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i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1667" y="5295879"/>
            <a:ext cx="161737" cy="241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}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0123" y="5629965"/>
            <a:ext cx="161737" cy="241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2F2F2F"/>
                </a:solidFill>
                <a:latin typeface="Times New Roman"/>
                <a:cs typeface="Times New Roman"/>
              </a:rPr>
              <a:t>}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74191" y="909065"/>
            <a:ext cx="10172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751466" y="909065"/>
            <a:ext cx="8406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 txBox="1"/>
          <p:nvPr/>
        </p:nvSpPr>
        <p:spPr>
          <a:xfrm>
            <a:off x="911352" y="3069336"/>
            <a:ext cx="4223897" cy="26852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3085">
              <a:lnSpc>
                <a:spcPts val="1000"/>
              </a:lnSpc>
            </a:pPr>
            <a:endParaRPr sz="1000"/>
          </a:p>
          <a:p>
            <a:pPr marL="200558" marR="13085">
              <a:lnSpc>
                <a:spcPct val="95825"/>
              </a:lnSpc>
              <a:spcBef>
                <a:spcPts val="1197"/>
              </a:spcBef>
            </a:pPr>
            <a:r>
              <a:rPr sz="17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</a:t>
            </a:r>
            <a:r>
              <a:rPr sz="1700" b="1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7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b="1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→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b="1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ght</a:t>
            </a:r>
            <a:r>
              <a:rPr sz="1700" b="1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→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oot</a:t>
            </a:r>
            <a:endParaRPr sz="1700">
              <a:latin typeface="Times New Roman"/>
              <a:cs typeface="Times New Roman"/>
            </a:endParaRPr>
          </a:p>
          <a:p>
            <a:pPr marL="200558">
              <a:lnSpc>
                <a:spcPct val="95825"/>
              </a:lnSpc>
              <a:spcBef>
                <a:spcPts val="673"/>
              </a:spcBef>
            </a:pP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vo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pos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_orde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_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sa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l(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ruct</a:t>
            </a:r>
            <a:r>
              <a:rPr sz="17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node*</a:t>
            </a:r>
            <a:r>
              <a:rPr sz="17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roo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) {</a:t>
            </a:r>
            <a:endParaRPr sz="1700">
              <a:latin typeface="Times New Roman"/>
              <a:cs typeface="Times New Roman"/>
            </a:endParaRPr>
          </a:p>
          <a:p>
            <a:pPr marL="525144" marR="256225" indent="-163068">
              <a:lnSpc>
                <a:spcPts val="1954"/>
              </a:lnSpc>
              <a:spcBef>
                <a:spcPts val="685"/>
              </a:spcBef>
            </a:pP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root != 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NU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)</a:t>
            </a:r>
            <a:r>
              <a:rPr sz="1700" spc="-4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{ </a:t>
            </a:r>
            <a:endParaRPr sz="1700">
              <a:latin typeface="Times New Roman"/>
              <a:cs typeface="Times New Roman"/>
            </a:endParaRPr>
          </a:p>
          <a:p>
            <a:pPr marL="525144" marR="256225">
              <a:lnSpc>
                <a:spcPts val="1954"/>
              </a:lnSpc>
              <a:spcBef>
                <a:spcPts val="678"/>
              </a:spcBef>
            </a:pP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pos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_orde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_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sa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oo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t-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ef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Chi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); </a:t>
            </a:r>
            <a:endParaRPr sz="1700">
              <a:latin typeface="Times New Roman"/>
              <a:cs typeface="Times New Roman"/>
            </a:endParaRPr>
          </a:p>
          <a:p>
            <a:pPr marL="525144" marR="256225">
              <a:lnSpc>
                <a:spcPts val="1954"/>
              </a:lnSpc>
              <a:spcBef>
                <a:spcPts val="678"/>
              </a:spcBef>
            </a:pP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pos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_orde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_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sa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oo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t-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&gt;r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gh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Chi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); </a:t>
            </a:r>
            <a:endParaRPr sz="1700">
              <a:latin typeface="Times New Roman"/>
              <a:cs typeface="Times New Roman"/>
            </a:endParaRPr>
          </a:p>
          <a:p>
            <a:pPr marL="525144" marR="256225">
              <a:lnSpc>
                <a:spcPts val="1954"/>
              </a:lnSpc>
              <a:spcBef>
                <a:spcPts val="678"/>
              </a:spcBef>
            </a:pP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pr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tf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("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%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", roo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t-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&gt;da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a);</a:t>
            </a:r>
            <a:endParaRPr sz="1700">
              <a:latin typeface="Times New Roman"/>
              <a:cs typeface="Times New Roman"/>
            </a:endParaRPr>
          </a:p>
          <a:p>
            <a:pPr marL="362076" marR="13085">
              <a:lnSpc>
                <a:spcPct val="95825"/>
              </a:lnSpc>
              <a:spcBef>
                <a:spcPts val="698"/>
              </a:spcBef>
            </a:pP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}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350508" y="2897124"/>
            <a:ext cx="3534155" cy="2857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1352" y="3069336"/>
            <a:ext cx="4210812" cy="26852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56310" y="708637"/>
            <a:ext cx="396453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3. Post</a:t>
            </a:r>
            <a:r>
              <a:rPr sz="3200" b="1" u="heavy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o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rder</a:t>
            </a:r>
            <a:r>
              <a:rPr sz="3200" b="1" u="heavy" spc="-13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u="heavy" spc="-239" dirty="0" smtClean="0">
                <a:solidFill>
                  <a:srgbClr val="90C225"/>
                </a:solidFill>
                <a:latin typeface="Times New Roman"/>
                <a:cs typeface="Times New Roman"/>
              </a:rPr>
              <a:t>T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u="heavy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v</a:t>
            </a:r>
            <a:r>
              <a:rPr sz="3200" b="1" u="heavy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e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rs</a:t>
            </a:r>
            <a:r>
              <a:rPr sz="3200" b="1" u="heavy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99210" y="1356974"/>
            <a:ext cx="1090019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b="1" u="heavy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700" b="1" u="heavy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gor</a:t>
            </a:r>
            <a:r>
              <a:rPr sz="1700" b="1" u="heavy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700" b="1" u="heavy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7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1390802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9210" y="2026264"/>
            <a:ext cx="5205557" cy="909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4539">
              <a:lnSpc>
                <a:spcPts val="1839"/>
              </a:lnSpc>
              <a:spcBef>
                <a:spcPts val="92"/>
              </a:spcBef>
            </a:pPr>
            <a:r>
              <a:rPr sz="1700" spc="-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</a:t>
            </a:r>
            <a:r>
              <a:rPr sz="17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l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eft sub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i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r>
              <a:rPr sz="17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Pos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order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eft sub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ree)</a:t>
            </a: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27450"/>
              </a:lnSpc>
              <a:spcBef>
                <a:spcPts val="388"/>
              </a:spcBef>
            </a:pPr>
            <a:r>
              <a:rPr sz="1700" spc="-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rave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</a:t>
            </a:r>
            <a:r>
              <a:rPr sz="17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ght</a:t>
            </a:r>
            <a:r>
              <a:rPr sz="17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sub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i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r>
              <a:rPr sz="17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Pos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order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ght sub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ree) </a:t>
            </a:r>
            <a:r>
              <a:rPr sz="1700" spc="-89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root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2060092"/>
            <a:ext cx="202606" cy="8651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sz="2025" spc="0" baseline="6742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  <a:p>
            <a:pPr marL="12700">
              <a:lnSpc>
                <a:spcPct val="122070"/>
              </a:lnSpc>
              <a:spcBef>
                <a:spcPts val="563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  <a:p>
            <a:pPr marL="12700">
              <a:lnSpc>
                <a:spcPts val="1800"/>
              </a:lnSpc>
              <a:spcBef>
                <a:spcPts val="740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3397021"/>
            <a:ext cx="202606" cy="2537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sz="2025" spc="0" baseline="6742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  <a:p>
            <a:pPr marL="12700" marR="0">
              <a:lnSpc>
                <a:spcPct val="122070"/>
              </a:lnSpc>
              <a:spcBef>
                <a:spcPts val="563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  <a:p>
            <a:pPr marL="12700">
              <a:lnSpc>
                <a:spcPct val="122070"/>
              </a:lnSpc>
              <a:spcBef>
                <a:spcPts val="662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  <a:p>
            <a:pPr marL="12700" marR="0">
              <a:lnSpc>
                <a:spcPct val="122070"/>
              </a:lnSpc>
              <a:spcBef>
                <a:spcPts val="652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  <a:p>
            <a:pPr marL="12700">
              <a:lnSpc>
                <a:spcPct val="122070"/>
              </a:lnSpc>
              <a:spcBef>
                <a:spcPts val="650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  <a:p>
            <a:pPr marL="12700" marR="0">
              <a:lnSpc>
                <a:spcPct val="122070"/>
              </a:lnSpc>
              <a:spcBef>
                <a:spcPts val="662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  <a:p>
            <a:pPr marL="12700">
              <a:lnSpc>
                <a:spcPct val="122070"/>
              </a:lnSpc>
              <a:spcBef>
                <a:spcPts val="650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  <a:p>
            <a:pPr marL="12700">
              <a:lnSpc>
                <a:spcPts val="1800"/>
              </a:lnSpc>
              <a:spcBef>
                <a:spcPts val="743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99210" y="5703117"/>
            <a:ext cx="161737" cy="241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}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74191" y="909065"/>
            <a:ext cx="10172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894697" y="909065"/>
            <a:ext cx="8408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 txBox="1"/>
          <p:nvPr/>
        </p:nvSpPr>
        <p:spPr>
          <a:xfrm>
            <a:off x="3838702" y="3113885"/>
            <a:ext cx="4320867" cy="21073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8158" algn="ctr">
              <a:lnSpc>
                <a:spcPts val="2450"/>
              </a:lnSpc>
              <a:spcBef>
                <a:spcPts val="122"/>
              </a:spcBef>
            </a:pP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3600" spc="-9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</a:t>
            </a:r>
            <a:r>
              <a:rPr sz="3600" spc="315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</a:t>
            </a:r>
            <a:r>
              <a:rPr sz="3600" spc="-9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tains</a:t>
            </a:r>
            <a:r>
              <a:rPr sz="3600" spc="30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only</a:t>
            </a:r>
            <a:r>
              <a:rPr sz="3600" spc="32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nodes</a:t>
            </a:r>
            <a:r>
              <a:rPr sz="3600" spc="305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</a:t>
            </a:r>
            <a:r>
              <a:rPr sz="3600" spc="315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endParaRPr sz="2400">
              <a:latin typeface="Times New Roman"/>
              <a:cs typeface="Times New Roman"/>
            </a:endParaRPr>
          </a:p>
          <a:p>
            <a:pPr indent="0" algn="ctr">
              <a:lnSpc>
                <a:spcPct val="234375"/>
              </a:lnSpc>
              <a:spcBef>
                <a:spcPts val="541"/>
              </a:spcBef>
            </a:pP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ode</a:t>
            </a:r>
            <a:r>
              <a:rPr sz="2400" spc="8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tains</a:t>
            </a:r>
            <a:r>
              <a:rPr sz="2400" spc="7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only</a:t>
            </a:r>
            <a:r>
              <a:rPr sz="2400" spc="8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</a:t>
            </a:r>
            <a:r>
              <a:rPr sz="2400" spc="7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</a:t>
            </a:r>
            <a:r>
              <a:rPr sz="2400" spc="8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ee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each</a:t>
            </a:r>
            <a:r>
              <a:rPr sz="2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ust</a:t>
            </a:r>
            <a:r>
              <a:rPr sz="24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al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bina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870960" y="3212592"/>
            <a:ext cx="4136136" cy="20086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56310" y="716937"/>
            <a:ext cx="4970906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5"/>
              </a:lnSpc>
              <a:spcBef>
                <a:spcPts val="188"/>
              </a:spcBef>
            </a:pPr>
            <a:r>
              <a:rPr sz="36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BINA</a:t>
            </a:r>
            <a:r>
              <a:rPr sz="3600" spc="-194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6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Y</a:t>
            </a:r>
            <a:r>
              <a:rPr sz="3600" spc="-13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6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SEARCH</a:t>
            </a:r>
            <a:r>
              <a:rPr sz="3600" spc="-64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6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TREE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6310" y="2243173"/>
            <a:ext cx="482574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0"/>
              </a:lnSpc>
              <a:spcBef>
                <a:spcPts val="130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850" spc="516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</a:t>
            </a:r>
            <a:r>
              <a:rPr sz="3600" spc="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3600" spc="25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Search</a:t>
            </a:r>
            <a:r>
              <a:rPr sz="3600" spc="3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-8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</a:t>
            </a:r>
            <a:r>
              <a:rPr sz="3600" spc="25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3600" spc="25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600" spc="2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speci</a:t>
            </a:r>
            <a:r>
              <a:rPr sz="3600" spc="-9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3600" spc="39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-9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90794" y="2243173"/>
            <a:ext cx="32501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24804" y="2243173"/>
            <a:ext cx="85110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84340" y="2243173"/>
            <a:ext cx="52649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319264" y="2243173"/>
            <a:ext cx="30947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37780" y="2243173"/>
            <a:ext cx="160517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which</a:t>
            </a:r>
            <a:r>
              <a:rPr sz="2400" spc="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odes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2608933"/>
            <a:ext cx="3475405" cy="2048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are ar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anged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spec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fic</a:t>
            </a:r>
            <a:endParaRPr sz="2400">
              <a:latin typeface="Times New Roman"/>
              <a:cs typeface="Times New Roman"/>
            </a:endParaRPr>
          </a:p>
          <a:p>
            <a:pPr marL="355600" marR="456569" indent="-342900">
              <a:lnSpc>
                <a:spcPts val="2880"/>
              </a:lnSpc>
              <a:spcBef>
                <a:spcPts val="1069"/>
              </a:spcBef>
            </a:pPr>
            <a:r>
              <a:rPr sz="19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900" spc="51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400" spc="3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left</a:t>
            </a:r>
            <a:r>
              <a:rPr sz="2400" spc="3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su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</a:t>
            </a:r>
            <a:r>
              <a:rPr sz="2400" spc="3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2400" spc="3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than the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2400" spc="-1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’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 ke</a:t>
            </a:r>
            <a:r>
              <a:rPr sz="2400" spc="-1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355600" marR="403229" indent="-342900">
              <a:lnSpc>
                <a:spcPts val="2880"/>
              </a:lnSpc>
              <a:spcBef>
                <a:spcPts val="1008"/>
              </a:spcBef>
            </a:pPr>
            <a:r>
              <a:rPr sz="19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900" spc="51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400" spc="8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rig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8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btree</a:t>
            </a:r>
            <a:r>
              <a:rPr sz="2400" spc="8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2400" spc="7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than the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2400" spc="-1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’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 ke</a:t>
            </a:r>
            <a:r>
              <a:rPr sz="2400" spc="-1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34434" y="2608933"/>
            <a:ext cx="77520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ord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-1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57820" y="3101185"/>
            <a:ext cx="128422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eys</a:t>
            </a:r>
            <a:r>
              <a:rPr sz="2400" spc="3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sser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68183" y="3961102"/>
            <a:ext cx="127386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ys</a:t>
            </a:r>
            <a:r>
              <a:rPr sz="2400" spc="8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gre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ter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4819368"/>
            <a:ext cx="825433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0"/>
              </a:lnSpc>
              <a:spcBef>
                <a:spcPts val="130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850" spc="516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3600" spc="-9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left</a:t>
            </a:r>
            <a:r>
              <a:rPr sz="3600" spc="-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and r</a:t>
            </a:r>
            <a:r>
              <a:rPr sz="3600" spc="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ght</a:t>
            </a:r>
            <a:r>
              <a:rPr sz="3600" spc="-1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sub</a:t>
            </a:r>
            <a:r>
              <a:rPr sz="3600" spc="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r                                                     </a:t>
            </a:r>
            <a:r>
              <a:rPr sz="3600" spc="139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9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3600" spc="-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3600" spc="4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3600" spc="9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3600" spc="0" baseline="1207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957072" y="1856231"/>
            <a:ext cx="7162800" cy="1190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56310" y="708637"/>
            <a:ext cx="558319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Num</a:t>
            </a:r>
            <a:r>
              <a:rPr sz="3200" b="1" u="heavy" spc="-14" dirty="0" smtClean="0">
                <a:solidFill>
                  <a:srgbClr val="90C225"/>
                </a:solidFill>
                <a:latin typeface="Times New Roman"/>
                <a:cs typeface="Times New Roman"/>
              </a:rPr>
              <a:t>b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er</a:t>
            </a:r>
            <a:r>
              <a:rPr sz="3200" b="1" u="heavy" spc="-50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of</a:t>
            </a:r>
            <a:r>
              <a:rPr sz="3200" b="1" u="heavy" spc="-1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Binary</a:t>
            </a:r>
            <a:r>
              <a:rPr sz="3200" b="1" u="heavy" spc="-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Sea</a:t>
            </a:r>
            <a:r>
              <a:rPr sz="3200" b="1" u="heavy" spc="-5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ch</a:t>
            </a:r>
            <a:r>
              <a:rPr sz="3200" b="1" u="heavy" spc="-6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u="heavy" spc="-239" dirty="0" smtClean="0">
                <a:solidFill>
                  <a:srgbClr val="90C225"/>
                </a:solidFill>
                <a:latin typeface="Times New Roman"/>
                <a:cs typeface="Times New Roman"/>
              </a:rPr>
              <a:t>T</a:t>
            </a:r>
            <a:r>
              <a:rPr sz="3200" b="1" u="heavy" spc="-54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e</a:t>
            </a:r>
            <a:r>
              <a:rPr sz="3200" b="1" u="heavy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e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56310" y="3697152"/>
            <a:ext cx="107457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u="heavy" spc="0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b="1" u="heavy" spc="-4" dirty="0" smtClean="0">
                <a:solidFill>
                  <a:srgbClr val="2F2F2F"/>
                </a:solidFill>
                <a:latin typeface="Arial"/>
                <a:cs typeface="Arial"/>
              </a:rPr>
              <a:t>x</a:t>
            </a:r>
            <a:r>
              <a:rPr sz="1800" b="1" u="heavy" spc="0" dirty="0" smtClean="0">
                <a:solidFill>
                  <a:srgbClr val="2F2F2F"/>
                </a:solidFill>
                <a:latin typeface="Arial"/>
                <a:cs typeface="Arial"/>
              </a:rPr>
              <a:t>a</a:t>
            </a:r>
            <a:r>
              <a:rPr sz="1800" b="1" u="heavy" spc="-9" dirty="0" smtClean="0">
                <a:solidFill>
                  <a:srgbClr val="2F2F2F"/>
                </a:solidFill>
                <a:latin typeface="Arial"/>
                <a:cs typeface="Arial"/>
              </a:rPr>
              <a:t>m</a:t>
            </a:r>
            <a:r>
              <a:rPr sz="1800" b="1" u="heavy" spc="0" dirty="0" smtClean="0">
                <a:solidFill>
                  <a:srgbClr val="2F2F2F"/>
                </a:solidFill>
                <a:latin typeface="Arial"/>
                <a:cs typeface="Arial"/>
              </a:rPr>
              <a:t>p</a:t>
            </a:r>
            <a:r>
              <a:rPr sz="1800" b="1" u="heavy" spc="4" dirty="0" smtClean="0">
                <a:solidFill>
                  <a:srgbClr val="2F2F2F"/>
                </a:solidFill>
                <a:latin typeface="Arial"/>
                <a:cs typeface="Arial"/>
              </a:rPr>
              <a:t>l</a:t>
            </a:r>
            <a:r>
              <a:rPr sz="1800" b="1" u="heavy" spc="-4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b="1" u="heavy" spc="0" dirty="0" smtClean="0">
                <a:solidFill>
                  <a:srgbClr val="2F2F2F"/>
                </a:solidFill>
                <a:latin typeface="Arial"/>
                <a:cs typeface="Arial"/>
              </a:rPr>
              <a:t>-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6310" y="4245545"/>
            <a:ext cx="6243850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N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u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m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be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</a:t>
            </a:r>
            <a:r>
              <a:rPr sz="1800" spc="1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o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f</a:t>
            </a:r>
            <a:r>
              <a:rPr sz="1800" spc="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d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ist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in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ct b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ina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ry</a:t>
            </a:r>
            <a:r>
              <a:rPr sz="1800" spc="19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ea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rch</a:t>
            </a:r>
            <a:r>
              <a:rPr sz="1800" spc="9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tre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 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po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ss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ib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le </a:t>
            </a:r>
            <a:r>
              <a:rPr sz="1800" spc="-39" dirty="0" smtClean="0">
                <a:solidFill>
                  <a:srgbClr val="2F2F2F"/>
                </a:solidFill>
                <a:latin typeface="Arial"/>
                <a:cs typeface="Arial"/>
              </a:rPr>
              <a:t>w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ith</a:t>
            </a:r>
            <a:r>
              <a:rPr sz="1800" spc="4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3 d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i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sti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n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ct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04060" y="4245545"/>
            <a:ext cx="526930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ke</a:t>
            </a:r>
            <a:r>
              <a:rPr sz="1800" spc="-25" dirty="0" smtClean="0">
                <a:solidFill>
                  <a:srgbClr val="2F2F2F"/>
                </a:solidFill>
                <a:latin typeface="Arial"/>
                <a:cs typeface="Arial"/>
              </a:rPr>
              <a:t>y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52906" y="4513532"/>
            <a:ext cx="575386" cy="3027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25"/>
              </a:lnSpc>
              <a:spcBef>
                <a:spcPts val="116"/>
              </a:spcBef>
            </a:pPr>
            <a:r>
              <a:rPr sz="1800" spc="4" baseline="38650" dirty="0" smtClean="0">
                <a:solidFill>
                  <a:srgbClr val="2F2F2F"/>
                </a:solidFill>
                <a:latin typeface="Arial"/>
                <a:cs typeface="Arial"/>
              </a:rPr>
              <a:t>2</a:t>
            </a:r>
            <a:r>
              <a:rPr sz="1800" spc="-4" baseline="38650" dirty="0" smtClean="0">
                <a:solidFill>
                  <a:srgbClr val="2F2F2F"/>
                </a:solidFill>
                <a:latin typeface="Arial"/>
                <a:cs typeface="Arial"/>
              </a:rPr>
              <a:t>×</a:t>
            </a:r>
            <a:r>
              <a:rPr sz="1800" spc="4" baseline="38650" dirty="0" smtClean="0">
                <a:solidFill>
                  <a:srgbClr val="2F2F2F"/>
                </a:solidFill>
                <a:latin typeface="Arial"/>
                <a:cs typeface="Arial"/>
              </a:rPr>
              <a:t>3</a:t>
            </a:r>
            <a:r>
              <a:rPr sz="2700" spc="-4" baseline="8052" dirty="0" smtClean="0">
                <a:solidFill>
                  <a:srgbClr val="2F2F2F"/>
                </a:solidFill>
                <a:latin typeface="Arial"/>
                <a:cs typeface="Arial"/>
              </a:rPr>
              <a:t>C</a:t>
            </a:r>
            <a:r>
              <a:rPr sz="1800" spc="0" baseline="-9662" dirty="0" smtClean="0">
                <a:solidFill>
                  <a:srgbClr val="2F2F2F"/>
                </a:solidFill>
                <a:latin typeface="Arial"/>
                <a:cs typeface="Arial"/>
              </a:rPr>
              <a:t>3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310" y="4520366"/>
            <a:ext cx="193192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=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=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22857" y="4520366"/>
            <a:ext cx="57335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/ 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3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+1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2906" y="4787852"/>
            <a:ext cx="401675" cy="3027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25"/>
              </a:lnSpc>
              <a:spcBef>
                <a:spcPts val="116"/>
              </a:spcBef>
            </a:pPr>
            <a:r>
              <a:rPr sz="1800" spc="4" baseline="38650" dirty="0" smtClean="0">
                <a:solidFill>
                  <a:srgbClr val="2F2F2F"/>
                </a:solidFill>
                <a:latin typeface="Arial"/>
                <a:cs typeface="Arial"/>
              </a:rPr>
              <a:t>6</a:t>
            </a:r>
            <a:r>
              <a:rPr sz="2700" spc="-4" baseline="8052" dirty="0" smtClean="0">
                <a:solidFill>
                  <a:srgbClr val="2F2F2F"/>
                </a:solidFill>
                <a:latin typeface="Arial"/>
                <a:cs typeface="Arial"/>
              </a:rPr>
              <a:t>C</a:t>
            </a:r>
            <a:r>
              <a:rPr sz="1800" spc="0" baseline="-9662" dirty="0" smtClean="0">
                <a:solidFill>
                  <a:srgbClr val="2F2F2F"/>
                </a:solidFill>
                <a:latin typeface="Arial"/>
                <a:cs typeface="Arial"/>
              </a:rPr>
              <a:t>3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50645" y="4794686"/>
            <a:ext cx="31389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/ 4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5069006"/>
            <a:ext cx="38384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= 5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13940" y="909065"/>
            <a:ext cx="9562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648518" y="909065"/>
            <a:ext cx="9887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945741" y="909065"/>
            <a:ext cx="10022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237799" y="909065"/>
            <a:ext cx="9289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56310" y="708538"/>
            <a:ext cx="8215436" cy="28363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673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CON</a:t>
            </a:r>
            <a:r>
              <a:rPr sz="3200" spc="-52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..</a:t>
            </a:r>
            <a:endParaRPr sz="3200">
              <a:latin typeface="Trebuchet MS"/>
              <a:cs typeface="Trebuchet MS"/>
            </a:endParaRPr>
          </a:p>
          <a:p>
            <a:pPr marL="12700" marR="26730">
              <a:lnSpc>
                <a:spcPct val="95825"/>
              </a:lnSpc>
              <a:spcBef>
                <a:spcPts val="1828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bin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 se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rch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using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 fol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owing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ements.</a:t>
            </a:r>
            <a:endParaRPr sz="1800">
              <a:latin typeface="Times New Roman"/>
              <a:cs typeface="Times New Roman"/>
            </a:endParaRPr>
          </a:p>
          <a:p>
            <a:pPr marL="12700" marR="26730">
              <a:lnSpc>
                <a:spcPct val="95825"/>
              </a:lnSpc>
              <a:spcBef>
                <a:spcPts val="930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43, 10, 79, 90, 12, 54, </a:t>
            </a:r>
            <a:r>
              <a:rPr sz="1800" b="1" spc="-94" dirty="0" smtClean="0">
                <a:solidFill>
                  <a:srgbClr val="404040"/>
                </a:solidFill>
                <a:latin typeface="Times New Roman"/>
                <a:cs typeface="Times New Roman"/>
              </a:rPr>
              <a:t>1</a:t>
            </a:r>
            <a:r>
              <a:rPr sz="1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1, 9, 50</a:t>
            </a:r>
            <a:endParaRPr sz="1800">
              <a:latin typeface="Times New Roman"/>
              <a:cs typeface="Times New Roman"/>
            </a:endParaRPr>
          </a:p>
          <a:p>
            <a:pPr marL="12700" marR="26730">
              <a:lnSpc>
                <a:spcPct val="95825"/>
              </a:lnSpc>
              <a:spcBef>
                <a:spcPts val="940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Insert 43 in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as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root of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ts val="2160"/>
              </a:lnSpc>
              <a:spcBef>
                <a:spcPts val="989"/>
              </a:spcBef>
              <a:tabLst>
                <a:tab pos="355600" algn="l"/>
              </a:tabLst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	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next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ement, if it is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 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root node el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insert it as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root of the 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su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1800">
              <a:latin typeface="Times New Roman"/>
              <a:cs typeface="Times New Roman"/>
            </a:endParaRPr>
          </a:p>
          <a:p>
            <a:pPr marL="12700" marR="26730">
              <a:lnSpc>
                <a:spcPts val="2130"/>
              </a:lnSpc>
              <a:spcBef>
                <a:spcPts val="1045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Othe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wise, insert it</a:t>
            </a:r>
            <a:r>
              <a:rPr sz="2700" spc="-1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root of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right of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right su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-tr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1056132" y="693420"/>
            <a:ext cx="8613648" cy="57134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1199388" y="908304"/>
            <a:ext cx="7129271" cy="51343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 txBox="1"/>
          <p:nvPr/>
        </p:nvSpPr>
        <p:spPr>
          <a:xfrm>
            <a:off x="756310" y="716637"/>
            <a:ext cx="4003518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Ope</a:t>
            </a:r>
            <a:r>
              <a:rPr sz="3600" b="1" spc="-109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at</a:t>
            </a:r>
            <a:r>
              <a:rPr sz="3600" b="1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ons on </a:t>
            </a:r>
            <a:r>
              <a:rPr sz="3600" b="1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B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ST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99210" y="1829994"/>
            <a:ext cx="756888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ert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 ele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– Delete an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– Search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 an ele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– F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56310" y="1865853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99210" y="2076882"/>
            <a:ext cx="6496279" cy="6273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/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axi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um ele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– F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uccesso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/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ces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52"/>
              </a:spcBef>
            </a:pPr>
            <a:r>
              <a:rPr sz="1800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Ba</a:t>
            </a:r>
            <a:r>
              <a:rPr sz="1800" u="heavy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</a:t>
            </a:r>
            <a:r>
              <a:rPr sz="1800" u="heavy" spc="-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u="heavy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u="heavy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erati</a:t>
            </a:r>
            <a:r>
              <a:rPr sz="1800" u="heavy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ns</a:t>
            </a:r>
            <a:r>
              <a:rPr sz="1800" u="heavy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u="heavy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a</a:t>
            </a:r>
            <a:r>
              <a:rPr sz="1800" u="heavy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u="heavy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602397" y="2076882"/>
            <a:ext cx="26603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876946" y="2076882"/>
            <a:ext cx="17979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065770" y="2076882"/>
            <a:ext cx="64298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56310" y="2486121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99210" y="2825420"/>
            <a:ext cx="6582452" cy="28713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55"/>
              </a:lnSpc>
              <a:spcBef>
                <a:spcPts val="97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Search</a:t>
            </a:r>
            <a:r>
              <a:rPr sz="1800" b="1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− Se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hes an ele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ee.</a:t>
            </a:r>
            <a:endParaRPr sz="1800">
              <a:latin typeface="Trebuchet MS"/>
              <a:cs typeface="Trebuchet MS"/>
            </a:endParaRPr>
          </a:p>
          <a:p>
            <a:pPr marL="12700" marR="2084648">
              <a:lnSpc>
                <a:spcPts val="2094"/>
              </a:lnSpc>
              <a:spcBef>
                <a:spcPts val="752"/>
              </a:spcBef>
            </a:pP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dMin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– F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Mini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um ele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 in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 </a:t>
            </a:r>
            <a:endParaRPr sz="1800">
              <a:latin typeface="Trebuchet MS"/>
              <a:cs typeface="Trebuchet MS"/>
            </a:endParaRPr>
          </a:p>
          <a:p>
            <a:pPr marL="12700" marR="2084648">
              <a:lnSpc>
                <a:spcPts val="2094"/>
              </a:lnSpc>
              <a:spcBef>
                <a:spcPts val="856"/>
              </a:spcBef>
            </a:pP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dMax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– F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Maximum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 in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 </a:t>
            </a:r>
            <a:endParaRPr sz="1800">
              <a:latin typeface="Trebuchet MS"/>
              <a:cs typeface="Trebuchet MS"/>
            </a:endParaRPr>
          </a:p>
          <a:p>
            <a:pPr marL="12700" marR="2084648">
              <a:lnSpc>
                <a:spcPts val="2094"/>
              </a:lnSpc>
              <a:spcBef>
                <a:spcPts val="856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sert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− 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 an element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ree. </a:t>
            </a:r>
            <a:endParaRPr sz="1800">
              <a:latin typeface="Trebuchet MS"/>
              <a:cs typeface="Trebuchet MS"/>
            </a:endParaRPr>
          </a:p>
          <a:p>
            <a:pPr marL="12700" marR="2084648">
              <a:lnSpc>
                <a:spcPts val="2094"/>
              </a:lnSpc>
              <a:spcBef>
                <a:spcPts val="856"/>
              </a:spcBef>
            </a:pP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−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eletes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ele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ee.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ts val="2085"/>
              </a:lnSpc>
              <a:spcBef>
                <a:spcPts val="960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Pr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-order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17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-5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aversal</a:t>
            </a:r>
            <a:r>
              <a:rPr sz="1800" b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−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erses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re-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rder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24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57"/>
              </a:spcBef>
            </a:pP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-ord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17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-5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av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rsal</a:t>
            </a:r>
            <a:r>
              <a:rPr sz="1800" b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−</a:t>
            </a:r>
            <a:r>
              <a:rPr sz="18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erses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an in-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rder 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anne</a:t>
            </a:r>
            <a:r>
              <a:rPr sz="1800" spc="-23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851"/>
              </a:spcBef>
            </a:pPr>
            <a:r>
              <a:rPr sz="1800" b="1" spc="-8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-order</a:t>
            </a:r>
            <a:r>
              <a:rPr sz="1800" b="1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17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-5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aversal</a:t>
            </a:r>
            <a:r>
              <a:rPr sz="1800" b="1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−</a:t>
            </a:r>
            <a:r>
              <a:rPr sz="18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erses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a post-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rder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24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6310" y="2861279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6310" y="3234659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10" y="3608039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310" y="3982694"/>
            <a:ext cx="213897" cy="208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310" y="4356704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4730084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310" y="5104739"/>
            <a:ext cx="213897" cy="208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5478622"/>
            <a:ext cx="213583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32876" y="2508123"/>
            <a:ext cx="6574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776741" y="2508123"/>
            <a:ext cx="7036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053452" y="2508123"/>
            <a:ext cx="6858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242145" y="2508123"/>
            <a:ext cx="6925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56310" y="708637"/>
            <a:ext cx="357169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1. Sea</a:t>
            </a:r>
            <a:r>
              <a:rPr sz="3200" b="1" u="heavy" spc="-5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ch</a:t>
            </a:r>
            <a:r>
              <a:rPr sz="3200" b="1" u="heavy" spc="-1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Oper</a:t>
            </a:r>
            <a:r>
              <a:rPr sz="3200" b="1" u="heavy" spc="14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tion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2231337"/>
            <a:ext cx="8418779" cy="6548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95"/>
              </a:lnSpc>
              <a:spcBef>
                <a:spcPts val="104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 Oper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</a:t>
            </a:r>
            <a:r>
              <a:rPr sz="2700" spc="-1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p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rfor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 to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rch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pa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cu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</a:t>
            </a:r>
            <a:r>
              <a:rPr sz="2700" spc="-25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ement in the Bin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2700" spc="-3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-5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ts val="2130"/>
              </a:lnSpc>
              <a:spcBef>
                <a:spcPts val="93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448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-575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b="1" u="heavy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b="1" u="heavy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b="1" u="heavy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3435678"/>
            <a:ext cx="8398560" cy="21333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2095"/>
              </a:lnSpc>
              <a:spcBef>
                <a:spcPts val="104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For se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rc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giv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key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the B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-12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8334"/>
              </a:lnSpc>
              <a:spcBef>
                <a:spcPts val="823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the key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 the va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ue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root node.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8334"/>
              </a:lnSpc>
              <a:spcBef>
                <a:spcPts val="921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If the key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p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nt at the root node,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urn the root node.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8334"/>
              </a:lnSpc>
              <a:spcBef>
                <a:spcPts val="909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If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key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gr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root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ue,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ur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for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root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1800" spc="-94" dirty="0" smtClean="0">
                <a:solidFill>
                  <a:srgbClr val="404040"/>
                </a:solidFill>
                <a:latin typeface="Times New Roman"/>
                <a:cs typeface="Times New Roman"/>
              </a:rPr>
              <a:t>’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right</a:t>
            </a:r>
            <a:endParaRPr sz="1800">
              <a:latin typeface="Times New Roman"/>
              <a:cs typeface="Times New Roman"/>
            </a:endParaRPr>
          </a:p>
          <a:p>
            <a:pPr marL="355600" marR="34290">
              <a:lnSpc>
                <a:spcPts val="1985"/>
              </a:lnSpc>
              <a:spcBef>
                <a:spcPts val="99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subtre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130"/>
              </a:lnSpc>
              <a:spcBef>
                <a:spcPts val="1093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If the key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s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 than the root node valu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2700" spc="-1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2700" spc="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ur for</a:t>
            </a:r>
            <a:r>
              <a:rPr sz="2700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root node</a:t>
            </a:r>
            <a:r>
              <a:rPr sz="2700" spc="-8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’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1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</a:t>
            </a:r>
            <a:r>
              <a:rPr sz="2700" spc="-1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subtre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74191" y="909065"/>
            <a:ext cx="10172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367751" y="909065"/>
            <a:ext cx="9896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 txBox="1"/>
          <p:nvPr/>
        </p:nvSpPr>
        <p:spPr>
          <a:xfrm>
            <a:off x="1802886" y="1205572"/>
            <a:ext cx="6797967" cy="44576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6882" marR="14291" algn="ctr">
              <a:lnSpc>
                <a:spcPts val="2580"/>
              </a:lnSpc>
              <a:spcBef>
                <a:spcPts val="129"/>
              </a:spcBef>
            </a:pP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3900" spc="109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900" spc="114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nonline</a:t>
            </a:r>
            <a:r>
              <a:rPr sz="3900" spc="-14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3900" spc="104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3900" spc="-14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3900" spc="-9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900" spc="-9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chi</a:t>
            </a:r>
            <a:r>
              <a:rPr sz="3900" spc="-9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al</a:t>
            </a:r>
            <a:r>
              <a:rPr sz="3900" spc="114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data</a:t>
            </a:r>
            <a:r>
              <a:rPr sz="3900" spc="109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3900" spc="-9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ruc</a:t>
            </a:r>
            <a:r>
              <a:rPr sz="3900" spc="-9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3900" spc="-9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3900" spc="114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that</a:t>
            </a:r>
            <a:r>
              <a:rPr sz="3900" spc="109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3900" spc="-14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3900" spc="0" baseline="-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endParaRPr sz="2600">
              <a:latin typeface="Times New Roman"/>
              <a:cs typeface="Times New Roman"/>
            </a:endParaRPr>
          </a:p>
          <a:p>
            <a:pPr marL="111713" marR="30617">
              <a:lnSpc>
                <a:spcPts val="2580"/>
              </a:lnSpc>
            </a:pP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3900" spc="-14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</a:t>
            </a:r>
            <a:r>
              <a:rPr sz="3900" spc="4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nect</a:t>
            </a:r>
            <a:r>
              <a:rPr sz="3900" spc="-9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3900" spc="-29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4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3900" spc="-9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3900" spc="4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</a:t>
            </a:r>
            <a:r>
              <a:rPr sz="3900" spc="-19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600">
              <a:latin typeface="Times New Roman"/>
              <a:cs typeface="Times New Roman"/>
            </a:endParaRPr>
          </a:p>
          <a:p>
            <a:pPr marL="228948" marR="54568" algn="ctr">
              <a:lnSpc>
                <a:spcPct val="95825"/>
              </a:lnSpc>
              <a:spcBef>
                <a:spcPts val="385"/>
              </a:spcBef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600" spc="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infor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ion</a:t>
            </a:r>
            <a:r>
              <a:rPr sz="2600" spc="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natural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600" spc="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7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600" spc="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form</a:t>
            </a:r>
            <a:r>
              <a:rPr sz="2600" spc="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600" spc="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hier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rc</a:t>
            </a:r>
            <a:endParaRPr sz="2600">
              <a:latin typeface="Times New Roman"/>
              <a:cs typeface="Times New Roman"/>
            </a:endParaRPr>
          </a:p>
          <a:p>
            <a:pPr marL="426471" marR="125566" indent="-251459" algn="just">
              <a:lnSpc>
                <a:spcPts val="2500"/>
              </a:lnSpc>
              <a:spcBef>
                <a:spcPts val="3552"/>
              </a:spcBef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600" spc="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data</a:t>
            </a:r>
            <a:r>
              <a:rPr sz="2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ements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a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ched</a:t>
            </a:r>
            <a:r>
              <a:rPr sz="2600" spc="2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2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more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 ex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biting  </a:t>
            </a:r>
            <a:r>
              <a:rPr sz="2600" spc="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   hier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6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hical   re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io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ship  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 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 </a:t>
            </a:r>
            <a:r>
              <a:rPr sz="2600" spc="23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hip </a:t>
            </a:r>
            <a:r>
              <a:rPr sz="2600" spc="2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betw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 </a:t>
            </a:r>
            <a:r>
              <a:rPr sz="2600" spc="2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</a:t>
            </a:r>
            <a:r>
              <a:rPr sz="2600" spc="2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child, </a:t>
            </a:r>
            <a:r>
              <a:rPr sz="2600" spc="2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parent,</a:t>
            </a:r>
            <a:endParaRPr sz="2600">
              <a:latin typeface="Times New Roman"/>
              <a:cs typeface="Times New Roman"/>
            </a:endParaRPr>
          </a:p>
          <a:p>
            <a:pPr marL="178089" marR="30617">
              <a:lnSpc>
                <a:spcPts val="2560"/>
              </a:lnSpc>
              <a:spcBef>
                <a:spcPts val="3"/>
              </a:spcBef>
            </a:pPr>
            <a:r>
              <a:rPr sz="3900" spc="-9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3900" spc="-14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t.</a:t>
            </a:r>
            <a:endParaRPr sz="2600">
              <a:latin typeface="Times New Roman"/>
              <a:cs typeface="Times New Roman"/>
            </a:endParaRPr>
          </a:p>
          <a:p>
            <a:pPr marL="195372" marR="2140" indent="-5829" algn="ctr">
              <a:lnSpc>
                <a:spcPts val="2500"/>
              </a:lnSpc>
              <a:spcBef>
                <a:spcPts val="929"/>
              </a:spcBef>
              <a:tabLst>
                <a:tab pos="495300" algn="l"/>
              </a:tabLst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</a:t>
            </a:r>
            <a:r>
              <a:rPr sz="2600" spc="3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600" spc="34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pty</a:t>
            </a:r>
            <a:r>
              <a:rPr sz="2600" spc="33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</a:t>
            </a:r>
            <a:r>
              <a:rPr sz="2600" spc="3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34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des</a:t>
            </a:r>
            <a:r>
              <a:rPr sz="2600" spc="34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600" spc="33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34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ee</a:t>
            </a:r>
            <a:r>
              <a:rPr sz="2600" spc="33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600" spc="34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34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ruc g	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600" spc="4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one</a:t>
            </a:r>
            <a:r>
              <a:rPr sz="2600" spc="4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600" spc="4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calle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600" spc="46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600" spc="4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45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600" spc="4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z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</a:t>
            </a:r>
            <a:r>
              <a:rPr sz="2600" spc="46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600" spc="44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</a:t>
            </a:r>
            <a:endParaRPr sz="2600">
              <a:latin typeface="Times New Roman"/>
              <a:cs typeface="Times New Roman"/>
            </a:endParaRPr>
          </a:p>
          <a:p>
            <a:pPr marR="5724011" algn="ctr">
              <a:lnSpc>
                <a:spcPts val="2560"/>
              </a:lnSpc>
              <a:spcBef>
                <a:spcPts val="3"/>
              </a:spcBef>
            </a:pP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ubtre</a:t>
            </a:r>
            <a:r>
              <a:rPr sz="3900" spc="-9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s.</a:t>
            </a:r>
            <a:endParaRPr sz="2600">
              <a:latin typeface="Times New Roman"/>
              <a:cs typeface="Times New Roman"/>
            </a:endParaRPr>
          </a:p>
          <a:p>
            <a:pPr marL="211011" algn="ctr">
              <a:lnSpc>
                <a:spcPct val="95825"/>
              </a:lnSpc>
              <a:spcBef>
                <a:spcPts val="388"/>
              </a:spcBef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</a:t>
            </a:r>
            <a:r>
              <a:rPr sz="26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600" spc="3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2600" spc="29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1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2600" spc="28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6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30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6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ve</a:t>
            </a:r>
            <a:r>
              <a:rPr sz="2600" spc="3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ny</a:t>
            </a:r>
            <a:r>
              <a:rPr sz="2600" spc="29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ber</a:t>
            </a:r>
            <a:r>
              <a:rPr sz="2600" spc="29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600" spc="29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991868" y="1214628"/>
            <a:ext cx="6448044" cy="44485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58190" y="439950"/>
            <a:ext cx="1813052" cy="14265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88772">
              <a:lnSpc>
                <a:spcPts val="3775"/>
              </a:lnSpc>
              <a:spcBef>
                <a:spcPts val="188"/>
              </a:spcBef>
            </a:pPr>
            <a:r>
              <a:rPr sz="3600" spc="0" dirty="0" smtClean="0">
                <a:solidFill>
                  <a:srgbClr val="92D050"/>
                </a:solidFill>
                <a:latin typeface="Times New Roman"/>
                <a:cs typeface="Times New Roman"/>
              </a:rPr>
              <a:t>TREE</a:t>
            </a:r>
            <a:endParaRPr sz="3600">
              <a:latin typeface="Times New Roman"/>
              <a:cs typeface="Times New Roman"/>
            </a:endParaRPr>
          </a:p>
          <a:p>
            <a:pPr marL="12700" marR="68580">
              <a:lnSpc>
                <a:spcPts val="2910"/>
              </a:lnSpc>
              <a:spcBef>
                <a:spcPts val="1879"/>
              </a:spcBef>
            </a:pPr>
            <a:r>
              <a:rPr sz="2025" spc="0" baseline="-3371" dirty="0" smtClean="0">
                <a:solidFill>
                  <a:srgbClr val="90C225"/>
                </a:solidFill>
                <a:latin typeface="Arellion"/>
                <a:cs typeface="Arellion"/>
              </a:rPr>
              <a:t>  </a:t>
            </a:r>
            <a:r>
              <a:rPr sz="2025" spc="474" baseline="-337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900" spc="0" baseline="-2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900" spc="-25" baseline="-2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-4" baseline="-2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</a:t>
            </a:r>
            <a:r>
              <a:rPr sz="3900" spc="0" baseline="-2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3900" spc="114" baseline="-2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-4" baseline="-2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endParaRPr sz="2600">
              <a:latin typeface="Times New Roman"/>
              <a:cs typeface="Times New Roman"/>
            </a:endParaRPr>
          </a:p>
          <a:p>
            <a:pPr marL="355600" marR="68580">
              <a:lnSpc>
                <a:spcPts val="2580"/>
              </a:lnSpc>
            </a:pPr>
            <a:r>
              <a:rPr sz="3900" spc="4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3900" spc="-14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3900" spc="9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3900" spc="0" baseline="1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403921" y="1192872"/>
            <a:ext cx="644062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si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ts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01090" y="1955371"/>
            <a:ext cx="1190424" cy="20678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5627" algn="just">
              <a:lnSpc>
                <a:spcPts val="2500"/>
              </a:lnSpc>
              <a:spcBef>
                <a:spcPts val="320"/>
              </a:spcBef>
            </a:pP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 st</a:t>
            </a:r>
            <a:r>
              <a:rPr sz="2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res s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yl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600">
              <a:latin typeface="Times New Roman"/>
              <a:cs typeface="Times New Roman"/>
            </a:endParaRPr>
          </a:p>
          <a:p>
            <a:pPr marL="12700" algn="just">
              <a:lnSpc>
                <a:spcPts val="2500"/>
              </a:lnSpc>
              <a:spcBef>
                <a:spcPts val="993"/>
              </a:spcBef>
            </a:pP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 this, e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ent involves grandp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330728" y="1955371"/>
            <a:ext cx="715918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8190" y="2006673"/>
            <a:ext cx="296697" cy="289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75"/>
              </a:lnSpc>
              <a:spcBef>
                <a:spcPts val="113"/>
              </a:spcBef>
            </a:pPr>
            <a:r>
              <a:rPr sz="3075" spc="0" baseline="111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2050">
              <a:latin typeface="Arellion"/>
              <a:cs typeface="Arellio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404641" y="2716101"/>
            <a:ext cx="594879" cy="9900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 indent="91404" algn="r">
              <a:lnSpc>
                <a:spcPts val="2500"/>
              </a:lnSpc>
              <a:spcBef>
                <a:spcPts val="320"/>
              </a:spcBef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one hich and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8190" y="2767403"/>
            <a:ext cx="296697" cy="289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75"/>
              </a:lnSpc>
              <a:spcBef>
                <a:spcPts val="113"/>
              </a:spcBef>
            </a:pPr>
            <a:r>
              <a:rPr sz="3075" spc="0" baseline="111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2050">
              <a:latin typeface="Arellion"/>
              <a:cs typeface="Arellio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01090" y="4110942"/>
            <a:ext cx="1189936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20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600" spc="34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59770" y="4110942"/>
            <a:ext cx="589257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ture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8190" y="4162244"/>
            <a:ext cx="296697" cy="2890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75"/>
              </a:lnSpc>
              <a:spcBef>
                <a:spcPts val="113"/>
              </a:spcBef>
            </a:pPr>
            <a:r>
              <a:rPr sz="3075" spc="0" baseline="111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2050">
              <a:latin typeface="Arellion"/>
              <a:cs typeface="Arelli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1090" y="4427934"/>
            <a:ext cx="1083334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nsi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ti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08426" y="4427934"/>
            <a:ext cx="7140796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                                                                             </a:t>
            </a:r>
            <a:r>
              <a:rPr sz="2600" spc="5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</a:t>
            </a:r>
            <a:r>
              <a:rPr sz="2600" spc="-2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1090" y="4744926"/>
            <a:ext cx="964102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ore s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1090" y="5190188"/>
            <a:ext cx="1048585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30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600" spc="2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ge</a:t>
            </a:r>
            <a:endParaRPr sz="26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73346" y="5190188"/>
            <a:ext cx="7174624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                                                                              </a:t>
            </a:r>
            <a:r>
              <a:rPr sz="2600" spc="-7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dren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8190" y="5241490"/>
            <a:ext cx="296697" cy="289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75"/>
              </a:lnSpc>
              <a:spcBef>
                <a:spcPts val="113"/>
              </a:spcBef>
            </a:pPr>
            <a:r>
              <a:rPr sz="3075" spc="0" baseline="111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2050">
              <a:latin typeface="Arellion"/>
              <a:cs typeface="Arellio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1090" y="5507206"/>
            <a:ext cx="7023710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des</a:t>
            </a:r>
            <a:r>
              <a:rPr sz="26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bu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 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</a:t>
            </a:r>
            <a:r>
              <a:rPr sz="2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6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ly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s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</a:t>
            </a:r>
            <a:r>
              <a:rPr sz="2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paren</a:t>
            </a:r>
            <a:r>
              <a:rPr sz="2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4008120" y="836676"/>
            <a:ext cx="7415783" cy="48966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42087" y="879549"/>
            <a:ext cx="3875998" cy="35468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673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600A38"/>
                </a:solidFill>
                <a:latin typeface="Times New Roman"/>
                <a:cs typeface="Times New Roman"/>
              </a:rPr>
              <a:t>Algori</a:t>
            </a:r>
            <a:r>
              <a:rPr sz="1800" spc="4" dirty="0" smtClean="0">
                <a:solidFill>
                  <a:srgbClr val="600A38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600A38"/>
                </a:solidFill>
                <a:latin typeface="Times New Roman"/>
                <a:cs typeface="Times New Roman"/>
              </a:rPr>
              <a:t>h</a:t>
            </a:r>
            <a:r>
              <a:rPr sz="1800" spc="-9" dirty="0" smtClean="0">
                <a:solidFill>
                  <a:srgbClr val="600A38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600A38"/>
                </a:solidFill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  <a:p>
            <a:pPr marL="12700" marR="26730">
              <a:lnSpc>
                <a:spcPct val="95825"/>
              </a:lnSpc>
            </a:pPr>
            <a:r>
              <a:rPr sz="1800" b="1" spc="0" dirty="0" smtClean="0">
                <a:latin typeface="Times New Roman"/>
                <a:cs typeface="Times New Roman"/>
              </a:rPr>
              <a:t>Sea</a:t>
            </a:r>
            <a:r>
              <a:rPr sz="1800" b="1" spc="-29" dirty="0" smtClean="0">
                <a:latin typeface="Times New Roman"/>
                <a:cs typeface="Times New Roman"/>
              </a:rPr>
              <a:t>r</a:t>
            </a:r>
            <a:r>
              <a:rPr sz="1800" b="1" spc="0" dirty="0" smtClean="0">
                <a:latin typeface="Times New Roman"/>
                <a:cs typeface="Times New Roman"/>
              </a:rPr>
              <a:t>ch</a:t>
            </a:r>
            <a:r>
              <a:rPr sz="1800" b="1" spc="-4" dirty="0" smtClean="0"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latin typeface="Times New Roman"/>
                <a:cs typeface="Times New Roman"/>
              </a:rPr>
              <a:t>(ROO</a:t>
            </a:r>
            <a:r>
              <a:rPr sz="1800" b="1" spc="-129" dirty="0" smtClean="0">
                <a:latin typeface="Times New Roman"/>
                <a:cs typeface="Times New Roman"/>
              </a:rPr>
              <a:t>T</a:t>
            </a:r>
            <a:r>
              <a:rPr sz="1800" b="1" spc="0" dirty="0" smtClean="0">
                <a:latin typeface="Times New Roman"/>
                <a:cs typeface="Times New Roman"/>
              </a:rPr>
              <a:t>, IT</a:t>
            </a:r>
            <a:r>
              <a:rPr sz="1800" b="1" spc="-4" dirty="0" smtClean="0">
                <a:latin typeface="Times New Roman"/>
                <a:cs typeface="Times New Roman"/>
              </a:rPr>
              <a:t>E</a:t>
            </a:r>
            <a:r>
              <a:rPr sz="1800" b="1" spc="0" dirty="0" smtClean="0">
                <a:latin typeface="Times New Roman"/>
                <a:cs typeface="Times New Roman"/>
              </a:rPr>
              <a:t>M)</a:t>
            </a:r>
            <a:endParaRPr sz="1800">
              <a:latin typeface="Times New Roman"/>
              <a:cs typeface="Times New Roman"/>
            </a:endParaRPr>
          </a:p>
          <a:p>
            <a:pPr marL="12700" marR="56387">
              <a:lnSpc>
                <a:spcPct val="99945"/>
              </a:lnSpc>
              <a:spcBef>
                <a:spcPts val="85"/>
              </a:spcBef>
            </a:pPr>
            <a:r>
              <a:rPr sz="1800" spc="-4" dirty="0" smtClean="0">
                <a:latin typeface="Arial"/>
                <a:cs typeface="Arial"/>
              </a:rPr>
              <a:t>•</a:t>
            </a:r>
            <a:r>
              <a:rPr sz="1800" b="1" spc="0" dirty="0" smtClean="0">
                <a:latin typeface="Times New Roman"/>
                <a:cs typeface="Times New Roman"/>
              </a:rPr>
              <a:t>Step 1: </a:t>
            </a:r>
            <a:r>
              <a:rPr sz="1800" spc="0" dirty="0" smtClean="0">
                <a:latin typeface="Times New Roman"/>
                <a:cs typeface="Times New Roman"/>
              </a:rPr>
              <a:t>IF ROOT</a:t>
            </a:r>
            <a:r>
              <a:rPr sz="1800" spc="-2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-&gt; D</a:t>
            </a:r>
            <a:r>
              <a:rPr sz="1800" spc="-209" dirty="0" smtClean="0">
                <a:latin typeface="Times New Roman"/>
                <a:cs typeface="Times New Roman"/>
              </a:rPr>
              <a:t>A</a:t>
            </a:r>
            <a:r>
              <a:rPr sz="1800" spc="-139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A</a:t>
            </a:r>
            <a:r>
              <a:rPr sz="1800" spc="-9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= IT</a:t>
            </a:r>
            <a:r>
              <a:rPr sz="1800" spc="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M</a:t>
            </a:r>
            <a:r>
              <a:rPr sz="1800" spc="-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OR 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2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= N</a:t>
            </a:r>
            <a:r>
              <a:rPr sz="1800" spc="-9" dirty="0" smtClean="0">
                <a:latin typeface="Times New Roman"/>
                <a:cs typeface="Times New Roman"/>
              </a:rPr>
              <a:t>U</a:t>
            </a:r>
            <a:r>
              <a:rPr sz="1800" spc="0" dirty="0" smtClean="0">
                <a:latin typeface="Times New Roman"/>
                <a:cs typeface="Times New Roman"/>
              </a:rPr>
              <a:t>LL</a:t>
            </a:r>
            <a:endParaRPr sz="1800">
              <a:latin typeface="Times New Roman"/>
              <a:cs typeface="Times New Roman"/>
            </a:endParaRPr>
          </a:p>
          <a:p>
            <a:pPr marL="183387" marR="2294534" indent="57912">
              <a:lnSpc>
                <a:spcPct val="100041"/>
              </a:lnSpc>
              <a:spcBef>
                <a:spcPts val="5"/>
              </a:spcBef>
            </a:pPr>
            <a:r>
              <a:rPr sz="1800" spc="0" dirty="0" smtClean="0">
                <a:latin typeface="Times New Roman"/>
                <a:cs typeface="Times New Roman"/>
              </a:rPr>
              <a:t>Re</a:t>
            </a:r>
            <a:r>
              <a:rPr sz="1800" spc="4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urn </a:t>
            </a:r>
            <a:r>
              <a:rPr sz="1800" spc="-4" dirty="0" smtClean="0">
                <a:latin typeface="Times New Roman"/>
                <a:cs typeface="Times New Roman"/>
              </a:rPr>
              <a:t>R</a:t>
            </a:r>
            <a:r>
              <a:rPr sz="1800" spc="0" dirty="0" smtClean="0">
                <a:latin typeface="Times New Roman"/>
                <a:cs typeface="Times New Roman"/>
              </a:rPr>
              <a:t>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 E</a:t>
            </a:r>
            <a:r>
              <a:rPr sz="1800" spc="4" dirty="0" smtClean="0">
                <a:latin typeface="Times New Roman"/>
                <a:cs typeface="Times New Roman"/>
              </a:rPr>
              <a:t>L</a:t>
            </a:r>
            <a:r>
              <a:rPr sz="1800" spc="0" dirty="0" smtClean="0">
                <a:latin typeface="Times New Roman"/>
                <a:cs typeface="Times New Roman"/>
              </a:rPr>
              <a:t>SE</a:t>
            </a:r>
            <a:endParaRPr sz="1800">
              <a:latin typeface="Times New Roman"/>
              <a:cs typeface="Times New Roman"/>
            </a:endParaRPr>
          </a:p>
          <a:p>
            <a:pPr marL="183387" marR="26730">
              <a:lnSpc>
                <a:spcPct val="95825"/>
              </a:lnSpc>
            </a:pPr>
            <a:r>
              <a:rPr sz="1800" spc="0" dirty="0" smtClean="0">
                <a:latin typeface="Times New Roman"/>
                <a:cs typeface="Times New Roman"/>
              </a:rPr>
              <a:t>IF ITEM</a:t>
            </a:r>
            <a:r>
              <a:rPr sz="1800" spc="-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&lt; R</a:t>
            </a:r>
            <a:r>
              <a:rPr sz="1800" spc="-9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OT</a:t>
            </a:r>
            <a:r>
              <a:rPr sz="1800" spc="-1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-&gt;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D</a:t>
            </a:r>
            <a:r>
              <a:rPr sz="1800" spc="-214" dirty="0" smtClean="0">
                <a:latin typeface="Times New Roman"/>
                <a:cs typeface="Times New Roman"/>
              </a:rPr>
              <a:t>A</a:t>
            </a:r>
            <a:r>
              <a:rPr sz="1800" spc="-139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A</a:t>
            </a:r>
            <a:endParaRPr sz="1800">
              <a:latin typeface="Times New Roman"/>
              <a:cs typeface="Times New Roman"/>
            </a:endParaRPr>
          </a:p>
          <a:p>
            <a:pPr marL="127000" marR="96240" indent="56387">
              <a:lnSpc>
                <a:spcPct val="100041"/>
              </a:lnSpc>
              <a:spcBef>
                <a:spcPts val="90"/>
              </a:spcBef>
            </a:pPr>
            <a:r>
              <a:rPr sz="1800" spc="0" dirty="0" smtClean="0">
                <a:latin typeface="Times New Roman"/>
                <a:cs typeface="Times New Roman"/>
              </a:rPr>
              <a:t>Re</a:t>
            </a:r>
            <a:r>
              <a:rPr sz="1800" spc="4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urn </a:t>
            </a:r>
            <a:r>
              <a:rPr sz="1800" spc="-9" dirty="0" smtClean="0">
                <a:latin typeface="Times New Roman"/>
                <a:cs typeface="Times New Roman"/>
              </a:rPr>
              <a:t>s</a:t>
            </a:r>
            <a:r>
              <a:rPr sz="1800" spc="0" dirty="0" smtClean="0">
                <a:latin typeface="Times New Roman"/>
                <a:cs typeface="Times New Roman"/>
              </a:rPr>
              <a:t>e</a:t>
            </a:r>
            <a:r>
              <a:rPr sz="1800" spc="4" dirty="0" smtClean="0">
                <a:latin typeface="Times New Roman"/>
                <a:cs typeface="Times New Roman"/>
              </a:rPr>
              <a:t>a</a:t>
            </a:r>
            <a:r>
              <a:rPr sz="1800" spc="0" dirty="0" smtClean="0">
                <a:latin typeface="Times New Roman"/>
                <a:cs typeface="Times New Roman"/>
              </a:rPr>
              <a:t>rc</a:t>
            </a:r>
            <a:r>
              <a:rPr sz="1800" spc="4" dirty="0" smtClean="0">
                <a:latin typeface="Times New Roman"/>
                <a:cs typeface="Times New Roman"/>
              </a:rPr>
              <a:t>h</a:t>
            </a:r>
            <a:r>
              <a:rPr sz="1800" spc="0" dirty="0" smtClean="0">
                <a:latin typeface="Times New Roman"/>
                <a:cs typeface="Times New Roman"/>
              </a:rPr>
              <a:t>(RO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-&gt; L</a:t>
            </a:r>
            <a:r>
              <a:rPr sz="1800" spc="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F</a:t>
            </a:r>
            <a:r>
              <a:rPr sz="1800" spc="-134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,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IT</a:t>
            </a:r>
            <a:r>
              <a:rPr sz="1800" spc="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M) E</a:t>
            </a:r>
            <a:r>
              <a:rPr sz="1800" spc="4" dirty="0" smtClean="0">
                <a:latin typeface="Times New Roman"/>
                <a:cs typeface="Times New Roman"/>
              </a:rPr>
              <a:t>L</a:t>
            </a:r>
            <a:r>
              <a:rPr sz="1800" spc="0" dirty="0" smtClean="0">
                <a:latin typeface="Times New Roman"/>
                <a:cs typeface="Times New Roman"/>
              </a:rPr>
              <a:t>SE</a:t>
            </a:r>
            <a:endParaRPr sz="1800">
              <a:latin typeface="Times New Roman"/>
              <a:cs typeface="Times New Roman"/>
            </a:endParaRPr>
          </a:p>
          <a:p>
            <a:pPr marL="127000" indent="56387">
              <a:lnSpc>
                <a:spcPct val="100041"/>
              </a:lnSpc>
            </a:pPr>
            <a:r>
              <a:rPr sz="1800" spc="0" dirty="0" smtClean="0">
                <a:latin typeface="Times New Roman"/>
                <a:cs typeface="Times New Roman"/>
              </a:rPr>
              <a:t>Re</a:t>
            </a:r>
            <a:r>
              <a:rPr sz="1800" spc="4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urn </a:t>
            </a:r>
            <a:r>
              <a:rPr sz="1800" spc="-9" dirty="0" smtClean="0">
                <a:latin typeface="Times New Roman"/>
                <a:cs typeface="Times New Roman"/>
              </a:rPr>
              <a:t>s</a:t>
            </a:r>
            <a:r>
              <a:rPr sz="1800" spc="0" dirty="0" smtClean="0">
                <a:latin typeface="Times New Roman"/>
                <a:cs typeface="Times New Roman"/>
              </a:rPr>
              <a:t>e</a:t>
            </a:r>
            <a:r>
              <a:rPr sz="1800" spc="4" dirty="0" smtClean="0">
                <a:latin typeface="Times New Roman"/>
                <a:cs typeface="Times New Roman"/>
              </a:rPr>
              <a:t>a</a:t>
            </a:r>
            <a:r>
              <a:rPr sz="1800" spc="0" dirty="0" smtClean="0">
                <a:latin typeface="Times New Roman"/>
                <a:cs typeface="Times New Roman"/>
              </a:rPr>
              <a:t>rc</a:t>
            </a:r>
            <a:r>
              <a:rPr sz="1800" spc="4" dirty="0" smtClean="0">
                <a:latin typeface="Times New Roman"/>
                <a:cs typeface="Times New Roman"/>
              </a:rPr>
              <a:t>h</a:t>
            </a:r>
            <a:r>
              <a:rPr sz="1800" spc="0" dirty="0" smtClean="0">
                <a:latin typeface="Times New Roman"/>
                <a:cs typeface="Times New Roman"/>
              </a:rPr>
              <a:t>(RO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-&gt; RIG</a:t>
            </a:r>
            <a:r>
              <a:rPr sz="1800" spc="-9" dirty="0" smtClean="0">
                <a:latin typeface="Times New Roman"/>
                <a:cs typeface="Times New Roman"/>
              </a:rPr>
              <a:t>H</a:t>
            </a:r>
            <a:r>
              <a:rPr sz="1800" spc="-129" dirty="0" smtClean="0">
                <a:latin typeface="Times New Roman"/>
                <a:cs typeface="Times New Roman"/>
              </a:rPr>
              <a:t>T</a:t>
            </a:r>
            <a:r>
              <a:rPr sz="1800" spc="4" dirty="0" smtClean="0">
                <a:latin typeface="Times New Roman"/>
                <a:cs typeface="Times New Roman"/>
              </a:rPr>
              <a:t>,</a:t>
            </a:r>
            <a:r>
              <a:rPr sz="1800" spc="0" dirty="0" smtClean="0">
                <a:latin typeface="Times New Roman"/>
                <a:cs typeface="Times New Roman"/>
              </a:rPr>
              <a:t>IT</a:t>
            </a:r>
            <a:r>
              <a:rPr sz="1800" spc="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M) [END OF IF]</a:t>
            </a:r>
            <a:endParaRPr sz="1800">
              <a:latin typeface="Times New Roman"/>
              <a:cs typeface="Times New Roman"/>
            </a:endParaRPr>
          </a:p>
          <a:p>
            <a:pPr marL="127000" marR="26730">
              <a:lnSpc>
                <a:spcPct val="95825"/>
              </a:lnSpc>
            </a:pPr>
            <a:r>
              <a:rPr sz="1800" spc="0" dirty="0" smtClean="0">
                <a:latin typeface="Times New Roman"/>
                <a:cs typeface="Times New Roman"/>
              </a:rPr>
              <a:t>[END</a:t>
            </a:r>
            <a:r>
              <a:rPr sz="1800" spc="-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OF</a:t>
            </a:r>
            <a:r>
              <a:rPr sz="1800" spc="-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IF]</a:t>
            </a:r>
            <a:endParaRPr sz="1800">
              <a:latin typeface="Times New Roman"/>
              <a:cs typeface="Times New Roman"/>
            </a:endParaRPr>
          </a:p>
          <a:p>
            <a:pPr marL="12700" marR="26730">
              <a:lnSpc>
                <a:spcPct val="95825"/>
              </a:lnSpc>
              <a:spcBef>
                <a:spcPts val="85"/>
              </a:spcBef>
            </a:pPr>
            <a:r>
              <a:rPr sz="1800" spc="-4" dirty="0" smtClean="0">
                <a:latin typeface="Arial"/>
                <a:cs typeface="Arial"/>
              </a:rPr>
              <a:t>•</a:t>
            </a:r>
            <a:r>
              <a:rPr sz="1800" b="1" spc="0" dirty="0" smtClean="0">
                <a:latin typeface="Times New Roman"/>
                <a:cs typeface="Times New Roman"/>
              </a:rPr>
              <a:t>Step 2: </a:t>
            </a:r>
            <a:r>
              <a:rPr sz="1800" spc="0" dirty="0" smtClean="0">
                <a:latin typeface="Times New Roman"/>
                <a:cs typeface="Times New Roman"/>
              </a:rPr>
              <a:t>END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/>
          <p:nvPr/>
        </p:nvSpPr>
        <p:spPr>
          <a:xfrm>
            <a:off x="6975348" y="1557527"/>
            <a:ext cx="5140452" cy="29108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56310" y="708637"/>
            <a:ext cx="162332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Ex</a:t>
            </a:r>
            <a:r>
              <a:rPr sz="3200" b="1" u="heavy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m</a:t>
            </a:r>
            <a:r>
              <a:rPr sz="3200" b="1" u="heavy" spc="-9" dirty="0" smtClean="0">
                <a:solidFill>
                  <a:srgbClr val="90C225"/>
                </a:solidFill>
                <a:latin typeface="Times New Roman"/>
                <a:cs typeface="Times New Roman"/>
              </a:rPr>
              <a:t>p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le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6310" y="2028503"/>
            <a:ext cx="6004176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nsi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2700" spc="-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key = 45 has 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be se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hed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in 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2700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gi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r>
              <a:rPr sz="2700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BS</a:t>
            </a:r>
            <a:r>
              <a:rPr sz="2700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56894" y="2734880"/>
            <a:ext cx="4439189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•</a:t>
            </a:r>
            <a:r>
              <a:rPr sz="1800" spc="-34" dirty="0" smtClean="0">
                <a:solidFill>
                  <a:srgbClr val="2F2F2F"/>
                </a:solidFill>
                <a:latin typeface="Arial"/>
                <a:cs typeface="Arial"/>
              </a:rPr>
              <a:t>W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e start 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ou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</a:t>
            </a:r>
            <a:r>
              <a:rPr sz="1800" spc="1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ea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rch </a:t>
            </a:r>
            <a:r>
              <a:rPr sz="1800" spc="4" dirty="0" smtClean="0">
                <a:solidFill>
                  <a:srgbClr val="2F2F2F"/>
                </a:solidFill>
                <a:latin typeface="Arial"/>
                <a:cs typeface="Arial"/>
              </a:rPr>
              <a:t>f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o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m the ro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o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</a:t>
            </a:r>
            <a:r>
              <a:rPr sz="1800" spc="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nod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spc="9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25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56894" y="3009828"/>
            <a:ext cx="405714" cy="1076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•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As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•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As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0"/>
              </a:spcBef>
            </a:pP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•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As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0"/>
              </a:spcBef>
            </a:pP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•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66469" y="3009828"/>
            <a:ext cx="889965" cy="1076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45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&gt; 2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5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,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45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&lt; 5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0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,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45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&gt; 3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5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,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45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&gt; 4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4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,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60981" y="3009828"/>
            <a:ext cx="293531" cy="1076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140" algn="just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so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41"/>
              </a:lnSpc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so so so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65933" y="3009828"/>
            <a:ext cx="339023" cy="1076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140" algn="just">
              <a:lnSpc>
                <a:spcPts val="1939"/>
              </a:lnSpc>
              <a:spcBef>
                <a:spcPts val="97"/>
              </a:spcBef>
            </a:pPr>
            <a:r>
              <a:rPr sz="1800" spc="-39" dirty="0" smtClean="0">
                <a:solidFill>
                  <a:srgbClr val="2F2F2F"/>
                </a:solidFill>
                <a:latin typeface="Arial"/>
                <a:cs typeface="Arial"/>
              </a:rPr>
              <a:t>w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41"/>
              </a:lnSpc>
            </a:pPr>
            <a:r>
              <a:rPr sz="1800" spc="-39" dirty="0" smtClean="0">
                <a:solidFill>
                  <a:srgbClr val="2F2F2F"/>
                </a:solidFill>
                <a:latin typeface="Arial"/>
                <a:cs typeface="Arial"/>
              </a:rPr>
              <a:t>w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e </a:t>
            </a:r>
            <a:r>
              <a:rPr sz="1800" spc="-39" dirty="0" smtClean="0">
                <a:solidFill>
                  <a:srgbClr val="2F2F2F"/>
                </a:solidFill>
                <a:latin typeface="Arial"/>
                <a:cs typeface="Arial"/>
              </a:rPr>
              <a:t>w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e </a:t>
            </a:r>
            <a:r>
              <a:rPr sz="1800" spc="-39" dirty="0" smtClean="0">
                <a:solidFill>
                  <a:srgbClr val="2F2F2F"/>
                </a:solidFill>
                <a:latin typeface="Arial"/>
                <a:cs typeface="Arial"/>
              </a:rPr>
              <a:t>w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22092" y="3009828"/>
            <a:ext cx="737015" cy="1076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140" algn="just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se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a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rch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41"/>
              </a:lnSpc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se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a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rch se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a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rch se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a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rch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70528" y="3009828"/>
            <a:ext cx="229980" cy="1076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140" algn="just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in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41"/>
              </a:lnSpc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in in in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12616" y="3009828"/>
            <a:ext cx="472770" cy="1076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2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5</a:t>
            </a:r>
            <a:r>
              <a:rPr sz="1800" spc="-39" dirty="0" smtClean="0">
                <a:solidFill>
                  <a:srgbClr val="2F2F2F"/>
                </a:solidFill>
                <a:latin typeface="Arial"/>
                <a:cs typeface="Arial"/>
              </a:rPr>
              <a:t>’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5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0</a:t>
            </a:r>
            <a:r>
              <a:rPr sz="1800" spc="-39" dirty="0" smtClean="0">
                <a:solidFill>
                  <a:srgbClr val="2F2F2F"/>
                </a:solidFill>
                <a:latin typeface="Arial"/>
                <a:cs typeface="Arial"/>
              </a:rPr>
              <a:t>’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3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5</a:t>
            </a:r>
            <a:r>
              <a:rPr sz="1800" spc="-39" dirty="0" smtClean="0">
                <a:solidFill>
                  <a:srgbClr val="2F2F2F"/>
                </a:solidFill>
                <a:latin typeface="Arial"/>
                <a:cs typeface="Arial"/>
              </a:rPr>
              <a:t>’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4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4</a:t>
            </a:r>
            <a:r>
              <a:rPr sz="1800" spc="-39" dirty="0" smtClean="0">
                <a:solidFill>
                  <a:srgbClr val="2F2F2F"/>
                </a:solidFill>
                <a:latin typeface="Arial"/>
                <a:cs typeface="Arial"/>
              </a:rPr>
              <a:t>’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91076" y="3009828"/>
            <a:ext cx="2459837" cy="1076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ri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g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ht</a:t>
            </a:r>
            <a:r>
              <a:rPr sz="1800" spc="1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su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b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tre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 marR="1074588">
              <a:lnSpc>
                <a:spcPct val="100041"/>
              </a:lnSpc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l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ft</a:t>
            </a:r>
            <a:r>
              <a:rPr sz="1800" spc="1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su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b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tre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. ri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g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ht</a:t>
            </a:r>
            <a:r>
              <a:rPr sz="1800" spc="1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su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b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tre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ri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g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ht</a:t>
            </a:r>
            <a:r>
              <a:rPr sz="1800" spc="1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su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b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tree b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u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</a:t>
            </a:r>
            <a:r>
              <a:rPr sz="1800" spc="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44</a:t>
            </a:r>
            <a:r>
              <a:rPr sz="1800" spc="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h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a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6894" y="4107362"/>
            <a:ext cx="5867425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n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o su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b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tre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•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o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,</a:t>
            </a:r>
            <a:r>
              <a:rPr sz="1800" spc="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-39" dirty="0" smtClean="0">
                <a:solidFill>
                  <a:srgbClr val="2F2F2F"/>
                </a:solidFill>
                <a:latin typeface="Arial"/>
                <a:cs typeface="Arial"/>
              </a:rPr>
              <a:t>w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spc="3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co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n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cl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u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de</a:t>
            </a:r>
            <a:r>
              <a:rPr sz="1800" spc="19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th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a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 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4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5</a:t>
            </a:r>
            <a:r>
              <a:rPr sz="1800" spc="9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is n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o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</a:t>
            </a:r>
            <a:r>
              <a:rPr sz="1800" spc="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pr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e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se</a:t>
            </a:r>
            <a:r>
              <a:rPr sz="1800" spc="-9" dirty="0" smtClean="0">
                <a:solidFill>
                  <a:srgbClr val="2F2F2F"/>
                </a:solidFill>
                <a:latin typeface="Arial"/>
                <a:cs typeface="Arial"/>
              </a:rPr>
              <a:t>n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</a:t>
            </a:r>
            <a:r>
              <a:rPr sz="1800" spc="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in</a:t>
            </a:r>
            <a:r>
              <a:rPr sz="1800" spc="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the a</a:t>
            </a:r>
            <a:r>
              <a:rPr sz="1800" spc="-4" dirty="0" smtClean="0">
                <a:solidFill>
                  <a:srgbClr val="2F2F2F"/>
                </a:solidFill>
                <a:latin typeface="Arial"/>
                <a:cs typeface="Arial"/>
              </a:rPr>
              <a:t>b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ove</a:t>
            </a:r>
            <a:r>
              <a:rPr sz="1800" spc="4" dirty="0" smtClea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BS</a:t>
            </a:r>
            <a:r>
              <a:rPr sz="1800" spc="-189" dirty="0" smtClean="0">
                <a:solidFill>
                  <a:srgbClr val="2F2F2F"/>
                </a:solidFill>
                <a:latin typeface="Arial"/>
                <a:cs typeface="Arial"/>
              </a:rPr>
              <a:t>T</a:t>
            </a:r>
            <a:r>
              <a:rPr sz="1800" spc="0" dirty="0" smtClean="0">
                <a:solidFill>
                  <a:srgbClr val="2F2F2F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051417" y="6163081"/>
            <a:ext cx="161511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41</a:t>
            </a:r>
            <a:endParaRPr sz="9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756310" y="708637"/>
            <a:ext cx="396336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2. Inser</a:t>
            </a:r>
            <a:r>
              <a:rPr sz="3200" b="1" u="heavy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t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ion</a:t>
            </a:r>
            <a:r>
              <a:rPr sz="3200" b="1" u="heavy" spc="-1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Oper</a:t>
            </a:r>
            <a:r>
              <a:rPr sz="3200" b="1" u="heavy" spc="14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tion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99210" y="1411171"/>
            <a:ext cx="68138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b="1" u="heavy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b="1" u="heavy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b="1" u="heavy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10" y="1446118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99210" y="2214573"/>
            <a:ext cx="8131403" cy="33574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Insert fun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used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 add a new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ent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ry se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rch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at app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opri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te</a:t>
            </a:r>
            <a:endParaRPr sz="1800">
              <a:latin typeface="Times New Roman"/>
              <a:cs typeface="Times New Roman"/>
            </a:endParaRPr>
          </a:p>
          <a:p>
            <a:pPr marL="12700" marR="335905">
              <a:lnSpc>
                <a:spcPct val="100041"/>
              </a:lnSpc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lo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ion.</a:t>
            </a:r>
            <a:r>
              <a:rPr sz="18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Insert fun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 design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uch 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way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t,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 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ust 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 vio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prop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rty of binary se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rch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at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 va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ue.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5825"/>
              </a:lnSpc>
              <a:spcBef>
                <a:spcPts val="1001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Allo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emory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for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1800">
              <a:latin typeface="Times New Roman"/>
              <a:cs typeface="Times New Roman"/>
            </a:endParaRPr>
          </a:p>
          <a:p>
            <a:pPr marL="12700" marR="236464">
              <a:lnSpc>
                <a:spcPts val="3170"/>
              </a:lnSpc>
              <a:spcBef>
                <a:spcPts val="388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Set the da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 to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ue and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et the 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 and right poin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e,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point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 If the it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 inser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ed,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will be the first 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ement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1800" spc="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e,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 and right of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ts val="1914"/>
              </a:lnSpc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this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will p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int to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680863">
              <a:lnSpc>
                <a:spcPct val="100041"/>
              </a:lnSpc>
              <a:spcBef>
                <a:spcPts val="992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se,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ck if the i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root 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ement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18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e,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if 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ru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 re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ursive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form 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ope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ion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 of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root.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998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If this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se,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form 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ope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ion 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ursive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 the</a:t>
            </a:r>
            <a:r>
              <a:rPr sz="1800" spc="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right su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-tr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root.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310" y="2249520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3199353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310" y="3600165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4002501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4677887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5353019"/>
            <a:ext cx="213583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74191" y="909065"/>
            <a:ext cx="10172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759197" y="909065"/>
            <a:ext cx="9919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4727448" y="633984"/>
            <a:ext cx="7373111" cy="47533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42087" y="1109165"/>
            <a:ext cx="4830479" cy="35463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673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600A38"/>
                </a:solidFill>
                <a:latin typeface="Times New Roman"/>
                <a:cs typeface="Times New Roman"/>
              </a:rPr>
              <a:t>Insert (RO</a:t>
            </a:r>
            <a:r>
              <a:rPr sz="1800" spc="-4" dirty="0" smtClean="0">
                <a:solidFill>
                  <a:srgbClr val="600A38"/>
                </a:solidFill>
                <a:latin typeface="Times New Roman"/>
                <a:cs typeface="Times New Roman"/>
              </a:rPr>
              <a:t>O</a:t>
            </a:r>
            <a:r>
              <a:rPr sz="1800" spc="-129" dirty="0" smtClean="0">
                <a:solidFill>
                  <a:srgbClr val="600A38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600A38"/>
                </a:solidFill>
                <a:latin typeface="Times New Roman"/>
                <a:cs typeface="Times New Roman"/>
              </a:rPr>
              <a:t>, IT</a:t>
            </a:r>
            <a:r>
              <a:rPr sz="1800" spc="4" dirty="0" smtClean="0">
                <a:solidFill>
                  <a:srgbClr val="600A38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600A38"/>
                </a:solidFill>
                <a:latin typeface="Times New Roman"/>
                <a:cs typeface="Times New Roman"/>
              </a:rPr>
              <a:t>M)</a:t>
            </a:r>
            <a:endParaRPr sz="1800">
              <a:latin typeface="Times New Roman"/>
              <a:cs typeface="Times New Roman"/>
            </a:endParaRPr>
          </a:p>
          <a:p>
            <a:pPr marL="183387" marR="1829180" indent="-170687">
              <a:lnSpc>
                <a:spcPct val="99945"/>
              </a:lnSpc>
            </a:pPr>
            <a:r>
              <a:rPr sz="1800" spc="-4" dirty="0" smtClean="0">
                <a:latin typeface="Arial"/>
                <a:cs typeface="Arial"/>
              </a:rPr>
              <a:t>•</a:t>
            </a:r>
            <a:r>
              <a:rPr sz="1800" b="1" spc="0" dirty="0" smtClean="0">
                <a:latin typeface="Times New Roman"/>
                <a:cs typeface="Times New Roman"/>
              </a:rPr>
              <a:t>Step 1: </a:t>
            </a:r>
            <a:r>
              <a:rPr sz="1800" spc="0" dirty="0" smtClean="0">
                <a:latin typeface="Times New Roman"/>
                <a:cs typeface="Times New Roman"/>
              </a:rPr>
              <a:t>IF 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25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= N</a:t>
            </a:r>
            <a:r>
              <a:rPr sz="1800" spc="-9" dirty="0" smtClean="0">
                <a:latin typeface="Times New Roman"/>
                <a:cs typeface="Times New Roman"/>
              </a:rPr>
              <a:t>U</a:t>
            </a:r>
            <a:r>
              <a:rPr sz="1800" spc="0" dirty="0" smtClean="0">
                <a:latin typeface="Times New Roman"/>
                <a:cs typeface="Times New Roman"/>
              </a:rPr>
              <a:t>LL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Allo</a:t>
            </a:r>
            <a:r>
              <a:rPr sz="1800" spc="4" dirty="0" smtClean="0">
                <a:solidFill>
                  <a:srgbClr val="FFC00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FFC00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e</a:t>
            </a:r>
            <a:r>
              <a:rPr sz="1800" spc="-14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-9" dirty="0" smtClean="0">
                <a:solidFill>
                  <a:srgbClr val="FFC00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emory</a:t>
            </a:r>
            <a:r>
              <a:rPr sz="1800" spc="9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for</a:t>
            </a:r>
            <a:r>
              <a:rPr sz="1800" spc="-29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TR</a:t>
            </a:r>
            <a:r>
              <a:rPr sz="1800" spc="4" dirty="0" smtClean="0">
                <a:solidFill>
                  <a:srgbClr val="FFC00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E SET</a:t>
            </a:r>
            <a:r>
              <a:rPr sz="1800" spc="-24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RO</a:t>
            </a:r>
            <a:r>
              <a:rPr sz="1800" spc="-4" dirty="0" smtClean="0">
                <a:solidFill>
                  <a:srgbClr val="FFC000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T</a:t>
            </a:r>
            <a:r>
              <a:rPr sz="1800" spc="-25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-&gt; D</a:t>
            </a:r>
            <a:r>
              <a:rPr sz="1800" spc="-209" dirty="0" smtClean="0">
                <a:solidFill>
                  <a:srgbClr val="FFC000"/>
                </a:solidFill>
                <a:latin typeface="Times New Roman"/>
                <a:cs typeface="Times New Roman"/>
              </a:rPr>
              <a:t>A</a:t>
            </a:r>
            <a:r>
              <a:rPr sz="1800" spc="-139" dirty="0" smtClean="0">
                <a:solidFill>
                  <a:srgbClr val="FFC00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A</a:t>
            </a:r>
            <a:r>
              <a:rPr sz="1800" spc="-94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= IT</a:t>
            </a:r>
            <a:r>
              <a:rPr sz="1800" spc="4" dirty="0" smtClean="0">
                <a:solidFill>
                  <a:srgbClr val="FFC00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M</a:t>
            </a:r>
            <a:endParaRPr sz="1800">
              <a:latin typeface="Times New Roman"/>
              <a:cs typeface="Times New Roman"/>
            </a:endParaRPr>
          </a:p>
          <a:p>
            <a:pPr marL="127000">
              <a:lnSpc>
                <a:spcPct val="100041"/>
              </a:lnSpc>
              <a:spcBef>
                <a:spcPts val="5"/>
              </a:spcBef>
            </a:pP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SET</a:t>
            </a:r>
            <a:r>
              <a:rPr sz="1800" spc="-39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RO</a:t>
            </a:r>
            <a:r>
              <a:rPr sz="1800" spc="-4" dirty="0" smtClean="0">
                <a:solidFill>
                  <a:srgbClr val="FFC000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T</a:t>
            </a:r>
            <a:r>
              <a:rPr sz="1800" spc="-9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-&gt;</a:t>
            </a:r>
            <a:r>
              <a:rPr sz="1800" spc="-14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FFC00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FT</a:t>
            </a:r>
            <a:r>
              <a:rPr sz="1800" spc="-29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=</a:t>
            </a:r>
            <a:r>
              <a:rPr sz="1800" spc="-9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RO</a:t>
            </a:r>
            <a:r>
              <a:rPr sz="1800" spc="-4" dirty="0" smtClean="0">
                <a:solidFill>
                  <a:srgbClr val="FFC000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T</a:t>
            </a:r>
            <a:r>
              <a:rPr sz="1800" spc="-14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-&gt;</a:t>
            </a:r>
            <a:r>
              <a:rPr sz="1800" spc="-14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RIG</a:t>
            </a:r>
            <a:r>
              <a:rPr sz="1800" spc="-4" dirty="0" smtClean="0">
                <a:solidFill>
                  <a:srgbClr val="FFC000"/>
                </a:solidFill>
                <a:latin typeface="Times New Roman"/>
                <a:cs typeface="Times New Roman"/>
              </a:rPr>
              <a:t>H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T</a:t>
            </a:r>
            <a:r>
              <a:rPr sz="1800" spc="-14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=</a:t>
            </a:r>
            <a:r>
              <a:rPr sz="1800" spc="-14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N</a:t>
            </a:r>
            <a:r>
              <a:rPr sz="1800" spc="-4" dirty="0" smtClean="0">
                <a:solidFill>
                  <a:srgbClr val="FFC000"/>
                </a:solidFill>
                <a:latin typeface="Times New Roman"/>
                <a:cs typeface="Times New Roman"/>
              </a:rPr>
              <a:t>U</a:t>
            </a:r>
            <a:r>
              <a:rPr sz="1800" spc="0" dirty="0" smtClean="0">
                <a:solidFill>
                  <a:srgbClr val="FFC000"/>
                </a:solidFill>
                <a:latin typeface="Times New Roman"/>
                <a:cs typeface="Times New Roman"/>
              </a:rPr>
              <a:t>LL 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800" spc="4" dirty="0" smtClean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SE</a:t>
            </a:r>
            <a:endParaRPr sz="1800">
              <a:latin typeface="Times New Roman"/>
              <a:cs typeface="Times New Roman"/>
            </a:endParaRPr>
          </a:p>
          <a:p>
            <a:pPr marL="127000" marR="1736521" indent="56387">
              <a:lnSpc>
                <a:spcPct val="100041"/>
              </a:lnSpc>
            </a:pP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IF I</a:t>
            </a:r>
            <a:r>
              <a:rPr sz="1800" spc="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EM</a:t>
            </a:r>
            <a:r>
              <a:rPr sz="18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&lt; RO</a:t>
            </a:r>
            <a:r>
              <a:rPr sz="18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800" spc="-1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-&gt;</a:t>
            </a:r>
            <a:r>
              <a:rPr sz="1800" spc="-1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1800" spc="-209" dirty="0" smtClean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800" spc="-139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 Inser</a:t>
            </a:r>
            <a:r>
              <a:rPr sz="1800" spc="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(RO</a:t>
            </a:r>
            <a:r>
              <a:rPr sz="18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800" spc="-19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-&gt; L</a:t>
            </a:r>
            <a:r>
              <a:rPr sz="1800" spc="4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1800" spc="-1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1800" spc="-1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IT</a:t>
            </a:r>
            <a:r>
              <a:rPr sz="1800" spc="4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M) </a:t>
            </a:r>
            <a:r>
              <a:rPr sz="18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E</a:t>
            </a:r>
            <a:r>
              <a:rPr sz="1800" spc="4" dirty="0" smtClean="0">
                <a:solidFill>
                  <a:srgbClr val="00AFEF"/>
                </a:solidFill>
                <a:latin typeface="Times New Roman"/>
                <a:cs typeface="Times New Roman"/>
              </a:rPr>
              <a:t>L</a:t>
            </a:r>
            <a:r>
              <a:rPr sz="1800" spc="-4" dirty="0" smtClean="0">
                <a:solidFill>
                  <a:srgbClr val="00AFEF"/>
                </a:solidFill>
                <a:latin typeface="Times New Roman"/>
                <a:cs typeface="Times New Roman"/>
              </a:rPr>
              <a:t>S</a:t>
            </a:r>
            <a:r>
              <a:rPr sz="18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E</a:t>
            </a:r>
            <a:endParaRPr sz="1800">
              <a:latin typeface="Times New Roman"/>
              <a:cs typeface="Times New Roman"/>
            </a:endParaRPr>
          </a:p>
          <a:p>
            <a:pPr marL="127000" marR="1641728" indent="56387">
              <a:lnSpc>
                <a:spcPct val="100041"/>
              </a:lnSpc>
              <a:spcBef>
                <a:spcPts val="5"/>
              </a:spcBef>
            </a:pPr>
            <a:r>
              <a:rPr sz="18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Inser</a:t>
            </a:r>
            <a:r>
              <a:rPr sz="1800" spc="4" dirty="0" smtClean="0">
                <a:solidFill>
                  <a:srgbClr val="00AFEF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(RO</a:t>
            </a:r>
            <a:r>
              <a:rPr sz="1800" spc="-4" dirty="0" smtClean="0">
                <a:solidFill>
                  <a:srgbClr val="00AFEF"/>
                </a:solidFill>
                <a:latin typeface="Times New Roman"/>
                <a:cs typeface="Times New Roman"/>
              </a:rPr>
              <a:t>O</a:t>
            </a:r>
            <a:r>
              <a:rPr sz="18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T</a:t>
            </a:r>
            <a:r>
              <a:rPr sz="1800" spc="-19" dirty="0" smtClean="0">
                <a:solidFill>
                  <a:srgbClr val="00AFEF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-&gt; RIG</a:t>
            </a:r>
            <a:r>
              <a:rPr sz="1800" spc="-9" dirty="0" smtClean="0">
                <a:solidFill>
                  <a:srgbClr val="00AFEF"/>
                </a:solidFill>
                <a:latin typeface="Times New Roman"/>
                <a:cs typeface="Times New Roman"/>
              </a:rPr>
              <a:t>H</a:t>
            </a:r>
            <a:r>
              <a:rPr sz="1800" spc="-129" dirty="0" smtClean="0">
                <a:solidFill>
                  <a:srgbClr val="00AFEF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, IT</a:t>
            </a:r>
            <a:r>
              <a:rPr sz="1800" spc="4" dirty="0" smtClean="0">
                <a:solidFill>
                  <a:srgbClr val="00AFEF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00AFEF"/>
                </a:solidFill>
                <a:latin typeface="Times New Roman"/>
                <a:cs typeface="Times New Roman"/>
              </a:rPr>
              <a:t>M) </a:t>
            </a:r>
            <a:r>
              <a:rPr sz="1800" spc="0" dirty="0" smtClean="0">
                <a:latin typeface="Times New Roman"/>
                <a:cs typeface="Times New Roman"/>
              </a:rPr>
              <a:t>[END OF IF]</a:t>
            </a:r>
            <a:endParaRPr sz="1800">
              <a:latin typeface="Times New Roman"/>
              <a:cs typeface="Times New Roman"/>
            </a:endParaRPr>
          </a:p>
          <a:p>
            <a:pPr marL="127000" marR="26730">
              <a:lnSpc>
                <a:spcPct val="95825"/>
              </a:lnSpc>
            </a:pPr>
            <a:r>
              <a:rPr sz="1800" spc="0" dirty="0" smtClean="0">
                <a:latin typeface="Times New Roman"/>
                <a:cs typeface="Times New Roman"/>
              </a:rPr>
              <a:t>[END OF IF]</a:t>
            </a:r>
            <a:endParaRPr sz="1800">
              <a:latin typeface="Times New Roman"/>
              <a:cs typeface="Times New Roman"/>
            </a:endParaRPr>
          </a:p>
          <a:p>
            <a:pPr marL="12700" marR="26730">
              <a:lnSpc>
                <a:spcPct val="95825"/>
              </a:lnSpc>
              <a:spcBef>
                <a:spcPts val="80"/>
              </a:spcBef>
            </a:pPr>
            <a:r>
              <a:rPr sz="1800" spc="-4" dirty="0" smtClean="0">
                <a:latin typeface="Arial"/>
                <a:cs typeface="Arial"/>
              </a:rPr>
              <a:t>•</a:t>
            </a:r>
            <a:r>
              <a:rPr sz="1800" b="1" spc="0" dirty="0" smtClean="0">
                <a:latin typeface="Times New Roman"/>
                <a:cs typeface="Times New Roman"/>
              </a:rPr>
              <a:t>Step 2: </a:t>
            </a:r>
            <a:r>
              <a:rPr sz="1800" spc="0" dirty="0" smtClean="0">
                <a:latin typeface="Times New Roman"/>
                <a:cs typeface="Times New Roman"/>
              </a:rPr>
              <a:t>END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 txBox="1"/>
          <p:nvPr/>
        </p:nvSpPr>
        <p:spPr>
          <a:xfrm>
            <a:off x="756310" y="835711"/>
            <a:ext cx="4530353" cy="929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struct 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ode* 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sert(struct 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ode* node, 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da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a)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  <a:spcBef>
                <a:spcPts val="1065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{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310" y="1911909"/>
            <a:ext cx="3198001" cy="10571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/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*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</a:t>
            </a:r>
            <a:r>
              <a:rPr sz="1800" b="1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tr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em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-209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b="1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urn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  <a:spcBef>
                <a:spcPts val="980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 (node ==</a:t>
            </a:r>
            <a:r>
              <a:rPr sz="1800" b="1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NULL)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  <a:spcBef>
                <a:spcPts val="1065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urn</a:t>
            </a:r>
            <a:r>
              <a:rPr sz="1800" b="1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ewNode(da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a);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65397" y="1911909"/>
            <a:ext cx="18146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56049" y="1911909"/>
            <a:ext cx="50516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new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671085" y="1911909"/>
            <a:ext cx="58850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67960" y="1911909"/>
            <a:ext cx="24765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*/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887339" y="2320087"/>
            <a:ext cx="3423156" cy="13515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uct node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*ne</a:t>
            </a:r>
            <a:r>
              <a:rPr sz="1800" spc="4" dirty="0" smtClean="0">
                <a:latin typeface="Trebuchet MS"/>
                <a:cs typeface="Trebuchet MS"/>
              </a:rPr>
              <a:t>w</a:t>
            </a:r>
            <a:r>
              <a:rPr sz="1800" spc="0" dirty="0" smtClean="0">
                <a:latin typeface="Trebuchet MS"/>
                <a:cs typeface="Trebuchet MS"/>
              </a:rPr>
              <a:t>Nod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(int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ite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)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</a:pPr>
            <a:r>
              <a:rPr sz="1800" spc="0" dirty="0" smtClean="0">
                <a:latin typeface="Trebuchet MS"/>
                <a:cs typeface="Trebuchet MS"/>
              </a:rPr>
              <a:t>{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uct node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*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p = </a:t>
            </a:r>
            <a:r>
              <a:rPr sz="1800" spc="4" dirty="0" smtClean="0">
                <a:latin typeface="Trebuchet MS"/>
                <a:cs typeface="Trebuchet MS"/>
              </a:rPr>
              <a:t>(</a:t>
            </a: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uct node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*)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all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c(s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ze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f(st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uct node));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tem</a:t>
            </a:r>
            <a:r>
              <a:rPr sz="1800" spc="9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-&gt;</a:t>
            </a:r>
            <a:r>
              <a:rPr sz="1800" spc="9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ata = ite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10" y="3116250"/>
            <a:ext cx="2525291" cy="6563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/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*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Rec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 down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ree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  <a:spcBef>
                <a:spcPts val="980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 (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ata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&lt;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ode-&gt;data)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92398" y="3116250"/>
            <a:ext cx="24765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*/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887339" y="3691941"/>
            <a:ext cx="264382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tem</a:t>
            </a:r>
            <a:r>
              <a:rPr sz="1800" spc="9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-&gt;left = te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9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-&gt;right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540724" y="3691941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=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29319" y="3691941"/>
            <a:ext cx="66989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latin typeface="Trebuchet MS"/>
                <a:cs typeface="Trebuchet MS"/>
              </a:rPr>
              <a:t>N</a:t>
            </a:r>
            <a:r>
              <a:rPr sz="1800" spc="0" dirty="0" smtClean="0">
                <a:latin typeface="Trebuchet MS"/>
                <a:cs typeface="Trebuchet MS"/>
              </a:rPr>
              <a:t>ULL;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3919398"/>
            <a:ext cx="3357296" cy="6550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ode-&gt;le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=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sert(nod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-&gt;le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t,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  <a:spcBef>
                <a:spcPts val="970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 if 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(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da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b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&gt;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ode-&gt;data)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23029" y="3919398"/>
            <a:ext cx="69384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da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a);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87339" y="3966642"/>
            <a:ext cx="701700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re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urn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</a:pPr>
            <a:r>
              <a:rPr sz="1800" spc="0" dirty="0" smtClean="0">
                <a:latin typeface="Trebuchet MS"/>
                <a:cs typeface="Trebuchet MS"/>
              </a:rPr>
              <a:t>}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00342" y="3966642"/>
            <a:ext cx="67672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tem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4722800"/>
            <a:ext cx="4327494" cy="10559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ode-&gt;right =</a:t>
            </a:r>
            <a:r>
              <a:rPr sz="1800" b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sert(nod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-&gt;right,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da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a);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  <a:spcBef>
                <a:spcPts val="968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urn</a:t>
            </a:r>
            <a:r>
              <a:rPr sz="1800" b="1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ode;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  <a:spcBef>
                <a:spcPts val="1068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}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37"/>
          <p:cNvSpPr/>
          <p:nvPr/>
        </p:nvSpPr>
        <p:spPr>
          <a:xfrm>
            <a:off x="3112008" y="4207764"/>
            <a:ext cx="5478780" cy="2016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756310" y="708538"/>
            <a:ext cx="169825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Exa</a:t>
            </a:r>
            <a:r>
              <a:rPr sz="3200" b="1" u="heavy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m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ple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02360" y="1760779"/>
            <a:ext cx="639203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Consi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2700" spc="-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ng</a:t>
            </a:r>
            <a:r>
              <a:rPr sz="2700" spc="-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exa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le wh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re key =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40 is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104303" y="1760779"/>
            <a:ext cx="24978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363079" y="1760779"/>
            <a:ext cx="3999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772958" y="1760779"/>
            <a:ext cx="60028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gi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386953" y="1760779"/>
            <a:ext cx="51586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BST-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02360" y="2436165"/>
            <a:ext cx="52723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79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start 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arching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alue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40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roo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node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983706" y="2436165"/>
            <a:ext cx="50435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02360" y="2836977"/>
            <a:ext cx="629361" cy="10575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825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2135"/>
              </a:lnSpc>
              <a:spcBef>
                <a:spcPts val="1028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40840" y="2836977"/>
            <a:ext cx="299720" cy="10575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980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1068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49679" y="2836977"/>
            <a:ext cx="179476" cy="10575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&lt;</a:t>
            </a:r>
            <a:endParaRPr sz="1800">
              <a:latin typeface="Trebuchet MS"/>
              <a:cs typeface="Trebuchet MS"/>
            </a:endParaRPr>
          </a:p>
          <a:p>
            <a:pPr marL="12700" marR="0">
              <a:lnSpc>
                <a:spcPct val="96761"/>
              </a:lnSpc>
              <a:spcBef>
                <a:spcPts val="980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&gt;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1068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&gt;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8960" y="2836977"/>
            <a:ext cx="409538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0,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arch in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-114" dirty="0" smtClean="0">
                <a:solidFill>
                  <a:srgbClr val="404040"/>
                </a:solidFill>
                <a:latin typeface="Trebuchet MS"/>
                <a:cs typeface="Trebuchet MS"/>
              </a:rPr>
              <a:t>’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38960" y="3239313"/>
            <a:ext cx="383844" cy="6551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971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31923" y="3239313"/>
            <a:ext cx="275031" cy="6551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so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971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so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15387" y="3239313"/>
            <a:ext cx="354355" cy="6551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we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971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77489" y="3239313"/>
            <a:ext cx="293341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arch in 2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-119" dirty="0" smtClean="0">
                <a:solidFill>
                  <a:srgbClr val="404040"/>
                </a:solidFill>
                <a:latin typeface="Trebuchet MS"/>
                <a:cs typeface="Trebuchet MS"/>
              </a:rPr>
              <a:t>’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right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77489" y="3640506"/>
            <a:ext cx="43527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20516" y="3640506"/>
            <a:ext cx="29926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40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29812" y="3640506"/>
            <a:ext cx="27205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10076" y="3640506"/>
            <a:ext cx="4611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-119" dirty="0" smtClean="0">
                <a:solidFill>
                  <a:srgbClr val="404040"/>
                </a:solidFill>
                <a:latin typeface="Trebuchet MS"/>
                <a:cs typeface="Trebuchet MS"/>
              </a:rPr>
              <a:t>’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83151" y="3640506"/>
            <a:ext cx="54401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right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34839" y="3640506"/>
            <a:ext cx="9172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756310" y="716637"/>
            <a:ext cx="5379396" cy="12617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8620">
              <a:lnSpc>
                <a:spcPts val="3635"/>
              </a:lnSpc>
              <a:spcBef>
                <a:spcPts val="181"/>
              </a:spcBef>
            </a:pPr>
            <a:r>
              <a:rPr sz="5400" spc="0" baseline="-1594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5400" spc="-9" baseline="-1594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5400" spc="0" baseline="-1594" dirty="0" smtClean="0">
                <a:solidFill>
                  <a:srgbClr val="90C225"/>
                </a:solidFill>
                <a:latin typeface="Trebuchet MS"/>
                <a:cs typeface="Trebuchet MS"/>
              </a:rPr>
              <a:t>ND</a:t>
            </a:r>
            <a:r>
              <a:rPr sz="5400" spc="14" baseline="-159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5400" spc="0" baseline="-1594" dirty="0" smtClean="0">
                <a:solidFill>
                  <a:srgbClr val="90C225"/>
                </a:solidFill>
                <a:latin typeface="Trebuchet MS"/>
                <a:cs typeface="Trebuchet MS"/>
              </a:rPr>
              <a:t>MIN</a:t>
            </a:r>
            <a:endParaRPr sz="3600">
              <a:latin typeface="Trebuchet MS"/>
              <a:cs typeface="Trebuchet MS"/>
            </a:endParaRPr>
          </a:p>
          <a:p>
            <a:pPr marL="12700" marR="28620">
              <a:lnSpc>
                <a:spcPts val="1500"/>
              </a:lnSpc>
            </a:pPr>
            <a:r>
              <a:rPr sz="1800" spc="0" baseline="5688" dirty="0" smtClean="0">
                <a:solidFill>
                  <a:srgbClr val="90C225"/>
                </a:solidFill>
                <a:latin typeface="Arellion"/>
                <a:cs typeface="Arellion"/>
              </a:rPr>
              <a:t>  </a:t>
            </a:r>
            <a:r>
              <a:rPr sz="1800" spc="260" baseline="568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Ap</a:t>
            </a:r>
            <a:r>
              <a:rPr sz="2250" spc="9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250" spc="9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250" spc="-4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250" spc="-4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250" spc="9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250" spc="-9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250" spc="4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ind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250" spc="4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250" spc="-4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-19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250" spc="4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250" spc="-9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250" spc="4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250" spc="-39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-4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</a:t>
            </a:r>
            <a:r>
              <a:rPr sz="2250" spc="-19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250" spc="-4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250" spc="4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250" spc="0" baseline="5797" dirty="0" smtClean="0">
                <a:solidFill>
                  <a:srgbClr val="404040"/>
                </a:solidFill>
                <a:latin typeface="Times New Roman"/>
                <a:cs typeface="Times New Roman"/>
              </a:rPr>
              <a:t>t: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97656"/>
              </a:lnSpc>
              <a:spcBef>
                <a:spcPts val="491"/>
              </a:spcBef>
            </a:pPr>
            <a:r>
              <a:rPr sz="1200" spc="0" dirty="0" smtClean="0">
                <a:solidFill>
                  <a:srgbClr val="90C225"/>
                </a:solidFill>
                <a:latin typeface="Arellion"/>
                <a:cs typeface="Arellion"/>
              </a:rPr>
              <a:t>  </a:t>
            </a:r>
            <a:r>
              <a:rPr sz="1200" spc="2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500" spc="-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rav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od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5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oo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ly</a:t>
            </a:r>
            <a:r>
              <a:rPr sz="15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un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5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NULL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  <a:p>
            <a:pPr marL="12700" marR="28620">
              <a:lnSpc>
                <a:spcPts val="1795"/>
              </a:lnSpc>
              <a:spcBef>
                <a:spcPts val="659"/>
              </a:spcBef>
            </a:pPr>
            <a:r>
              <a:rPr sz="1800" spc="0" baseline="1896" dirty="0" smtClean="0">
                <a:solidFill>
                  <a:srgbClr val="90C225"/>
                </a:solidFill>
                <a:latin typeface="Arellion"/>
                <a:cs typeface="Arellion"/>
              </a:rPr>
              <a:t>  </a:t>
            </a:r>
            <a:r>
              <a:rPr sz="1800" spc="260" baseline="18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250" spc="-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250" spc="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250" spc="-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250" spc="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od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250" spc="-19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wh</a:t>
            </a:r>
            <a:r>
              <a:rPr sz="2250" spc="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 l</a:t>
            </a:r>
            <a:r>
              <a:rPr sz="2250" spc="-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</a:t>
            </a:r>
            <a:r>
              <a:rPr sz="2250" spc="-9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</a:t>
            </a:r>
            <a:r>
              <a:rPr sz="2250" spc="-9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250" spc="-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UL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250" spc="-4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</a:t>
            </a:r>
            <a:r>
              <a:rPr sz="2250" spc="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250" spc="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250" spc="-19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250" spc="-19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</a:t>
            </a:r>
            <a:r>
              <a:rPr sz="2250" spc="-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-1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250" spc="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250" spc="-9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250" spc="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250" spc="-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250" spc="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2250" spc="-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250" spc="4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250" spc="25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250" spc="0" baseline="19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2382772"/>
            <a:ext cx="2448344" cy="8364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0"/>
              </a:lnSpc>
              <a:spcBef>
                <a:spcPts val="81"/>
              </a:spcBef>
            </a:pP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5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5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500" spc="-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*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t)</a:t>
            </a:r>
            <a:endParaRPr sz="1500">
              <a:latin typeface="Times New Roman"/>
              <a:cs typeface="Times New Roman"/>
            </a:endParaRPr>
          </a:p>
          <a:p>
            <a:pPr marL="12700" marR="28575">
              <a:lnSpc>
                <a:spcPct val="95825"/>
              </a:lnSpc>
              <a:spcBef>
                <a:spcPts val="629"/>
              </a:spcBef>
            </a:pP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{</a:t>
            </a:r>
            <a:endParaRPr sz="1500">
              <a:latin typeface="Times New Roman"/>
              <a:cs typeface="Times New Roman"/>
            </a:endParaRPr>
          </a:p>
          <a:p>
            <a:pPr marL="176212" marR="132968" algn="ctr">
              <a:lnSpc>
                <a:spcPct val="95825"/>
              </a:lnSpc>
              <a:spcBef>
                <a:spcPts val="725"/>
              </a:spcBef>
            </a:pP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*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=</a:t>
            </a:r>
            <a:r>
              <a:rPr sz="15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t;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46810" y="3622038"/>
            <a:ext cx="3083687" cy="17662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0"/>
              </a:lnSpc>
              <a:spcBef>
                <a:spcPts val="81"/>
              </a:spcBef>
            </a:pP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/*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5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15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do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wn to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5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left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 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*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/</a:t>
            </a:r>
            <a:endParaRPr sz="1500">
              <a:latin typeface="Times New Roman"/>
              <a:cs typeface="Times New Roman"/>
            </a:endParaRPr>
          </a:p>
          <a:p>
            <a:pPr marL="12700" marR="28575">
              <a:lnSpc>
                <a:spcPct val="95825"/>
              </a:lnSpc>
              <a:spcBef>
                <a:spcPts val="641"/>
              </a:spcBef>
            </a:pP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(cu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ren</a:t>
            </a:r>
            <a:r>
              <a:rPr sz="15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</a:t>
            </a:r>
            <a:r>
              <a:rPr sz="15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!=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NULL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  <a:p>
            <a:pPr marL="12700" marR="28575">
              <a:lnSpc>
                <a:spcPct val="95825"/>
              </a:lnSpc>
              <a:spcBef>
                <a:spcPts val="714"/>
              </a:spcBef>
            </a:pP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{</a:t>
            </a:r>
            <a:endParaRPr sz="1500">
              <a:latin typeface="Times New Roman"/>
              <a:cs typeface="Times New Roman"/>
            </a:endParaRPr>
          </a:p>
          <a:p>
            <a:pPr marL="203200" marR="28575">
              <a:lnSpc>
                <a:spcPct val="95825"/>
              </a:lnSpc>
              <a:spcBef>
                <a:spcPts val="711"/>
              </a:spcBef>
            </a:pP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= 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5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15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left;</a:t>
            </a:r>
            <a:endParaRPr sz="1500">
              <a:latin typeface="Times New Roman"/>
              <a:cs typeface="Times New Roman"/>
            </a:endParaRPr>
          </a:p>
          <a:p>
            <a:pPr marL="12700" marR="28575">
              <a:lnSpc>
                <a:spcPct val="95825"/>
              </a:lnSpc>
              <a:spcBef>
                <a:spcPts val="723"/>
              </a:spcBef>
            </a:pP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}</a:t>
            </a:r>
            <a:endParaRPr sz="1500">
              <a:latin typeface="Times New Roman"/>
              <a:cs typeface="Times New Roman"/>
            </a:endParaRPr>
          </a:p>
          <a:p>
            <a:pPr marL="12700" marR="28575">
              <a:lnSpc>
                <a:spcPct val="95825"/>
              </a:lnSpc>
              <a:spcBef>
                <a:spcPts val="711"/>
              </a:spcBef>
            </a:pP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retu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rn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(cu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-&gt;</a:t>
            </a:r>
            <a:r>
              <a:rPr sz="15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r>
              <a:rPr sz="15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ey</a:t>
            </a: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);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5481953"/>
            <a:ext cx="145414" cy="215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0"/>
              </a:lnSpc>
              <a:spcBef>
                <a:spcPts val="81"/>
              </a:spcBef>
            </a:pPr>
            <a:r>
              <a:rPr sz="15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}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051417" y="6163081"/>
            <a:ext cx="161511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endParaRPr sz="9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982980" y="2421636"/>
            <a:ext cx="8144256" cy="23881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55320" y="2043684"/>
            <a:ext cx="9054084" cy="2761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23316" y="1930907"/>
            <a:ext cx="9275064" cy="27371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56310" y="716637"/>
            <a:ext cx="103190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ND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33473" y="716637"/>
            <a:ext cx="837376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MIN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 txBox="1"/>
          <p:nvPr/>
        </p:nvSpPr>
        <p:spPr>
          <a:xfrm>
            <a:off x="756310" y="716637"/>
            <a:ext cx="2019686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ND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MAX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69035" y="1258981"/>
            <a:ext cx="2903706" cy="203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35"/>
              </a:lnSpc>
              <a:spcBef>
                <a:spcPts val="76"/>
              </a:spcBef>
            </a:pP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pp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indi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14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xi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26135" y="1286984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69035" y="1938685"/>
            <a:ext cx="4904263" cy="15665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35"/>
              </a:lnSpc>
              <a:spcBef>
                <a:spcPts val="76"/>
              </a:spcBef>
            </a:pPr>
            <a:r>
              <a:rPr sz="1400" spc="-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ra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</a:t>
            </a:r>
            <a:r>
              <a:rPr sz="1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igh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rec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siv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1400" spc="-4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unti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4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igh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NULL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marL="12700" marR="220899">
              <a:lnSpc>
                <a:spcPts val="1609"/>
              </a:lnSpc>
              <a:spcBef>
                <a:spcPts val="1001"/>
              </a:spcBef>
            </a:pP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hos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igh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NUL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400" spc="-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</a:t>
            </a:r>
            <a:r>
              <a:rPr sz="1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xi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lu</a:t>
            </a:r>
            <a:r>
              <a:rPr sz="1400" spc="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 </a:t>
            </a:r>
            <a:endParaRPr sz="1400">
              <a:latin typeface="Times New Roman"/>
              <a:cs typeface="Times New Roman"/>
            </a:endParaRPr>
          </a:p>
          <a:p>
            <a:pPr marL="12700" marR="220899">
              <a:lnSpc>
                <a:spcPts val="1609"/>
              </a:lnSpc>
              <a:spcBef>
                <a:spcPts val="1068"/>
              </a:spcBef>
            </a:pP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x</a:t>
            </a:r>
            <a:r>
              <a:rPr sz="1400" spc="-1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lue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ct</a:t>
            </a:r>
            <a:r>
              <a:rPr sz="14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e*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oot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12700" marR="26746">
              <a:lnSpc>
                <a:spcPct val="95825"/>
              </a:lnSpc>
              <a:spcBef>
                <a:spcPts val="1103"/>
              </a:spcBef>
            </a:pP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91007" marR="26746">
              <a:lnSpc>
                <a:spcPct val="95825"/>
              </a:lnSpc>
              <a:spcBef>
                <a:spcPts val="1078"/>
              </a:spcBef>
            </a:pP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ct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e*</a:t>
            </a:r>
            <a:r>
              <a:rPr sz="1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rre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=</a:t>
            </a:r>
            <a:r>
              <a:rPr sz="1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oot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6135" y="1966688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26135" y="2308064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26135" y="2648297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26135" y="2988149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26135" y="3329525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47343" y="3981480"/>
            <a:ext cx="2881537" cy="1906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35"/>
              </a:lnSpc>
              <a:spcBef>
                <a:spcPts val="76"/>
              </a:spcBef>
            </a:pP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/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*</a:t>
            </a:r>
            <a:r>
              <a:rPr sz="1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loo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1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do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ef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os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eaf</a:t>
            </a:r>
            <a:r>
              <a:rPr sz="1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*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/</a:t>
            </a:r>
            <a:endParaRPr sz="1400">
              <a:latin typeface="Times New Roman"/>
              <a:cs typeface="Times New Roman"/>
            </a:endParaRPr>
          </a:p>
          <a:p>
            <a:pPr marL="12700" marR="26746">
              <a:lnSpc>
                <a:spcPct val="95825"/>
              </a:lnSpc>
              <a:spcBef>
                <a:spcPts val="1001"/>
              </a:spcBef>
            </a:pP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hil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(c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rre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4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&gt;r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ig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4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!=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NULL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12700" marR="26746">
              <a:lnSpc>
                <a:spcPct val="95825"/>
              </a:lnSpc>
              <a:spcBef>
                <a:spcPts val="1066"/>
              </a:spcBef>
            </a:pP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89534" marR="26746">
              <a:lnSpc>
                <a:spcPct val="95825"/>
              </a:lnSpc>
              <a:spcBef>
                <a:spcPts val="1068"/>
              </a:spcBef>
            </a:pP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rre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=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rre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4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-&gt;</a:t>
            </a:r>
            <a:r>
              <a:rPr sz="1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gh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26746">
              <a:lnSpc>
                <a:spcPct val="95825"/>
              </a:lnSpc>
              <a:spcBef>
                <a:spcPts val="1078"/>
              </a:spcBef>
            </a:pP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 marR="26746">
              <a:lnSpc>
                <a:spcPct val="95825"/>
              </a:lnSpc>
              <a:spcBef>
                <a:spcPts val="1066"/>
              </a:spcBef>
            </a:pP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tu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</a:t>
            </a:r>
            <a:r>
              <a:rPr sz="1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);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6135" y="4009483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6135" y="4350859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6135" y="4690711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6135" y="5030817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6135" y="5372193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6135" y="5712096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69035" y="6023945"/>
            <a:ext cx="137734" cy="203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35"/>
              </a:lnSpc>
              <a:spcBef>
                <a:spcPts val="76"/>
              </a:spcBef>
            </a:pPr>
            <a:r>
              <a:rPr sz="1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6135" y="6051948"/>
            <a:ext cx="171242" cy="1671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15"/>
              </a:lnSpc>
              <a:spcBef>
                <a:spcPts val="65"/>
              </a:spcBef>
            </a:pPr>
            <a:r>
              <a:rPr sz="1650" spc="0" baseline="2068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100">
              <a:latin typeface="Arellion"/>
              <a:cs typeface="Arelli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583692" y="1885188"/>
            <a:ext cx="8596884" cy="2522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3692" y="1828800"/>
            <a:ext cx="9182100" cy="26807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52272" y="1801368"/>
            <a:ext cx="9153144" cy="27355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62940" y="1886712"/>
            <a:ext cx="8948928" cy="25725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56310" y="716637"/>
            <a:ext cx="103190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ND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33473" y="716637"/>
            <a:ext cx="94252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MAX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1056132" y="2375916"/>
            <a:ext cx="7418832" cy="32202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6310" y="708538"/>
            <a:ext cx="8804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-35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ree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73733" y="708538"/>
            <a:ext cx="45519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of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64461" y="708538"/>
            <a:ext cx="140432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speci</a:t>
            </a:r>
            <a:r>
              <a:rPr sz="3200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756310" y="716637"/>
            <a:ext cx="386650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b="1" spc="-125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b="1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m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 Co</a:t>
            </a:r>
            <a:r>
              <a:rPr sz="3600" b="1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m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pl</a:t>
            </a:r>
            <a:r>
              <a:rPr sz="3600" b="1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x</a:t>
            </a:r>
            <a:r>
              <a:rPr sz="3600" b="1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ty: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310" y="2251472"/>
            <a:ext cx="4075758" cy="16610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8691">
              <a:lnSpc>
                <a:spcPts val="3229"/>
              </a:lnSpc>
              <a:spcBef>
                <a:spcPts val="161"/>
              </a:spcBef>
            </a:pPr>
            <a:r>
              <a:rPr sz="337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b="1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O(N)</a:t>
            </a:r>
            <a:r>
              <a:rPr sz="4200" b="1" spc="-95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-225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4200" spc="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4200" spc="-4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case</a:t>
            </a:r>
            <a:r>
              <a:rPr sz="4200" spc="-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hap</a:t>
            </a:r>
            <a:r>
              <a:rPr sz="4200" spc="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ens</a:t>
            </a:r>
            <a:endParaRPr sz="2800">
              <a:latin typeface="Times New Roman"/>
              <a:cs typeface="Times New Roman"/>
            </a:endParaRPr>
          </a:p>
          <a:p>
            <a:pPr marL="355600" marR="61335">
              <a:lnSpc>
                <a:spcPts val="3085"/>
              </a:lnSpc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-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um</a:t>
            </a:r>
            <a:r>
              <a:rPr sz="2800" spc="-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val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95825"/>
              </a:lnSpc>
            </a:pP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O(N)</a:t>
            </a:r>
            <a:r>
              <a:rPr sz="2800" b="1" spc="-1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-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2800" spc="-2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 happens</a:t>
            </a:r>
            <a:endParaRPr sz="2800">
              <a:latin typeface="Times New Roman"/>
              <a:cs typeface="Times New Roman"/>
            </a:endParaRPr>
          </a:p>
          <a:p>
            <a:pPr marL="355600" marR="61335">
              <a:lnSpc>
                <a:spcPct val="95825"/>
              </a:lnSpc>
              <a:spcBef>
                <a:spcPts val="140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-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axi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um</a:t>
            </a:r>
            <a:r>
              <a:rPr sz="2800" spc="-3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val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32066" y="2251472"/>
            <a:ext cx="445301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-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left</a:t>
            </a:r>
            <a:r>
              <a:rPr sz="28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ew</a:t>
            </a:r>
            <a:r>
              <a:rPr sz="2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spc="-8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trees in</a:t>
            </a:r>
            <a:r>
              <a:rPr sz="2800" spc="-2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fi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ng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32405" y="3104667"/>
            <a:ext cx="465097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-3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ri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ht skew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trees</a:t>
            </a:r>
            <a:r>
              <a:rPr sz="2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f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4086749"/>
            <a:ext cx="3785475" cy="1660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29"/>
              </a:lnSpc>
              <a:spcBef>
                <a:spcPts val="161"/>
              </a:spcBef>
            </a:pPr>
            <a:r>
              <a:rPr sz="337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b="1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O(1)</a:t>
            </a:r>
            <a:r>
              <a:rPr sz="4200" b="1" spc="-44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4200" spc="-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 case hap</a:t>
            </a:r>
            <a:r>
              <a:rPr sz="4200" spc="9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4200" spc="0" baseline="5176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ens</a:t>
            </a:r>
            <a:endParaRPr sz="2800">
              <a:latin typeface="Times New Roman"/>
              <a:cs typeface="Times New Roman"/>
            </a:endParaRPr>
          </a:p>
          <a:p>
            <a:pPr marL="355600" marR="53263">
              <a:lnSpc>
                <a:spcPts val="3085"/>
              </a:lnSpc>
            </a:pPr>
            <a:r>
              <a:rPr sz="2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axi</a:t>
            </a:r>
            <a:r>
              <a:rPr sz="2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um</a:t>
            </a:r>
            <a:r>
              <a:rPr sz="28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value.</a:t>
            </a:r>
            <a:endParaRPr sz="2800">
              <a:latin typeface="Times New Roman"/>
              <a:cs typeface="Times New Roman"/>
            </a:endParaRPr>
          </a:p>
          <a:p>
            <a:pPr marL="355600" marR="4628">
              <a:lnSpc>
                <a:spcPct val="100041"/>
              </a:lnSpc>
            </a:pP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O(1)</a:t>
            </a:r>
            <a:r>
              <a:rPr sz="2800" b="1" spc="-4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 case hap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ens </a:t>
            </a:r>
            <a:r>
              <a:rPr sz="2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um</a:t>
            </a:r>
            <a:r>
              <a:rPr sz="2800" spc="-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val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50475" y="4086749"/>
            <a:ext cx="49376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54350" y="4086749"/>
            <a:ext cx="447006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left</a:t>
            </a:r>
            <a:r>
              <a:rPr sz="28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ew</a:t>
            </a:r>
            <a:r>
              <a:rPr sz="2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spc="-8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trees in</a:t>
            </a:r>
            <a:r>
              <a:rPr sz="2800" spc="-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fi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ng</a:t>
            </a:r>
            <a:r>
              <a:rPr sz="2800" spc="-8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50475" y="4940443"/>
            <a:ext cx="49376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54350" y="4940443"/>
            <a:ext cx="466783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-2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ew</a:t>
            </a:r>
            <a:r>
              <a:rPr sz="2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spc="-8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trees in</a:t>
            </a:r>
            <a:r>
              <a:rPr sz="2800" spc="-2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fi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ng</a:t>
            </a:r>
            <a:r>
              <a:rPr sz="2800" spc="-1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bject 43"/>
          <p:cNvSpPr/>
          <p:nvPr/>
        </p:nvSpPr>
        <p:spPr>
          <a:xfrm>
            <a:off x="1295019" y="3817620"/>
            <a:ext cx="7874508" cy="0"/>
          </a:xfrm>
          <a:custGeom>
            <a:avLst/>
            <a:gdLst/>
            <a:ahLst/>
            <a:cxnLst/>
            <a:rect l="l" t="t" r="r" b="b"/>
            <a:pathLst>
              <a:path w="7874508">
                <a:moveTo>
                  <a:pt x="0" y="0"/>
                </a:moveTo>
                <a:lnTo>
                  <a:pt x="7874508" y="0"/>
                </a:lnTo>
              </a:path>
            </a:pathLst>
          </a:custGeom>
          <a:ln w="34797">
            <a:solidFill>
              <a:srgbClr val="4040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98461" y="4797552"/>
            <a:ext cx="7715973" cy="0"/>
          </a:xfrm>
          <a:custGeom>
            <a:avLst/>
            <a:gdLst/>
            <a:ahLst/>
            <a:cxnLst/>
            <a:rect l="l" t="t" r="r" b="b"/>
            <a:pathLst>
              <a:path w="7715973">
                <a:moveTo>
                  <a:pt x="0" y="0"/>
                </a:moveTo>
                <a:lnTo>
                  <a:pt x="7715973" y="0"/>
                </a:lnTo>
              </a:path>
            </a:pathLst>
          </a:custGeom>
          <a:ln w="34798">
            <a:solidFill>
              <a:srgbClr val="40404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756310" y="708637"/>
            <a:ext cx="382620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3. Del</a:t>
            </a:r>
            <a:r>
              <a:rPr sz="3200" b="1" u="heavy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e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tion</a:t>
            </a:r>
            <a:r>
              <a:rPr sz="3200" b="1" u="heavy" spc="-2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Oper</a:t>
            </a:r>
            <a:r>
              <a:rPr sz="3200" b="1" u="heavy" spc="14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tion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42899" y="1503569"/>
            <a:ext cx="360681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95"/>
              </a:lnSpc>
              <a:spcBef>
                <a:spcPts val="149"/>
              </a:spcBef>
            </a:pPr>
            <a:r>
              <a:rPr sz="3375" spc="0" baseline="1011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101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Del</a:t>
            </a:r>
            <a:r>
              <a:rPr sz="4200" spc="-9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4200" spc="0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ti</a:t>
            </a:r>
            <a:r>
              <a:rPr sz="4200" spc="9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4200" spc="0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4200" spc="485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0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Operati</a:t>
            </a:r>
            <a:r>
              <a:rPr sz="4200" spc="4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4200" spc="0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4200" spc="383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4200" spc="4" baseline="103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423918" y="1503569"/>
            <a:ext cx="155797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per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056122" y="1503569"/>
            <a:ext cx="35561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485890" y="1503569"/>
            <a:ext cx="92768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lete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487539" y="1503569"/>
            <a:ext cx="174981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spc="49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part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cular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42899" y="1930289"/>
            <a:ext cx="8491057" cy="9352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599" marR="53309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ele</a:t>
            </a:r>
            <a:r>
              <a:rPr sz="2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ent</a:t>
            </a:r>
            <a:r>
              <a:rPr sz="28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om</a:t>
            </a:r>
            <a:r>
              <a:rPr sz="2800" spc="-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-2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Binary</a:t>
            </a:r>
            <a:r>
              <a:rPr sz="2800" spc="-7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Search</a:t>
            </a:r>
            <a:r>
              <a:rPr sz="2800" spc="-12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spc="-1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2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1000"/>
              </a:spcBef>
            </a:pPr>
            <a:r>
              <a:rPr sz="2250" spc="0" dirty="0" smtClean="0">
                <a:solidFill>
                  <a:srgbClr val="90C225"/>
                </a:solidFill>
                <a:latin typeface="Arial"/>
                <a:cs typeface="Arial"/>
              </a:rPr>
              <a:t>• </a:t>
            </a:r>
            <a:r>
              <a:rPr sz="2250" spc="615" dirty="0" smtClean="0">
                <a:solidFill>
                  <a:srgbClr val="90C225"/>
                </a:solidFill>
                <a:latin typeface="Arial"/>
                <a:cs typeface="Arial"/>
              </a:rPr>
              <a:t> </a:t>
            </a:r>
            <a:r>
              <a:rPr sz="2800" b="1" spc="-57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Case</a:t>
            </a:r>
            <a:r>
              <a:rPr sz="2800" b="1" u="heavy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-01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:</a:t>
            </a:r>
            <a:r>
              <a:rPr sz="2800" b="1" u="heavy" spc="3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b="1" u="heavy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letion</a:t>
            </a:r>
            <a:r>
              <a:rPr sz="2800" b="1" u="heavy" spc="14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u="heavy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2800" b="1" u="heavy" spc="15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b="1" u="heavy" spc="-3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2800" b="1" u="heavy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b="1" u="heavy" spc="7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Havi</a:t>
            </a:r>
            <a:r>
              <a:rPr sz="2800" b="1" u="heavy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800" b="1" u="heavy" spc="12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u="heavy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2800" b="1" u="heavy" spc="11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Child</a:t>
            </a:r>
            <a:r>
              <a:rPr sz="2800" b="1" u="heavy" spc="14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(L</a:t>
            </a:r>
            <a:r>
              <a:rPr sz="2800" b="1" u="heavy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af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85799" y="2911999"/>
            <a:ext cx="1599294" cy="9337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5"/>
              </a:lnSpc>
              <a:spcBef>
                <a:spcPts val="147"/>
              </a:spcBef>
            </a:pP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2800" b="1" u="heavy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e)</a:t>
            </a:r>
            <a:endParaRPr sz="2800">
              <a:latin typeface="Times New Roman"/>
              <a:cs typeface="Times New Roman"/>
            </a:endParaRPr>
          </a:p>
          <a:p>
            <a:pPr marL="209346">
              <a:lnSpc>
                <a:spcPct val="95825"/>
              </a:lnSpc>
              <a:spcBef>
                <a:spcPts val="988"/>
              </a:spcBef>
            </a:pP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Cas</a:t>
            </a:r>
            <a:r>
              <a:rPr sz="2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e-02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803652" y="3465211"/>
            <a:ext cx="134101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Del</a:t>
            </a:r>
            <a:r>
              <a:rPr sz="2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ti</a:t>
            </a:r>
            <a:r>
              <a:rPr sz="2800" b="1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262374" y="3465211"/>
            <a:ext cx="47233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b="1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855210" y="3465211"/>
            <a:ext cx="33504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288026" y="3465211"/>
            <a:ext cx="86945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b="1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274054" y="3465211"/>
            <a:ext cx="118442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</a:t>
            </a:r>
            <a:r>
              <a:rPr sz="2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77455" y="3465211"/>
            <a:ext cx="82861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Only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525383" y="3465211"/>
            <a:ext cx="71001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42899" y="3520015"/>
            <a:ext cx="167894" cy="3103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95"/>
              </a:lnSpc>
              <a:spcBef>
                <a:spcPts val="119"/>
              </a:spcBef>
            </a:pPr>
            <a:r>
              <a:rPr sz="2250" spc="0" dirty="0" smtClean="0">
                <a:solidFill>
                  <a:srgbClr val="90C225"/>
                </a:solidFill>
                <a:latin typeface="Arial"/>
                <a:cs typeface="Arial"/>
              </a:rPr>
              <a:t>•</a:t>
            </a:r>
            <a:endParaRPr sz="22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42899" y="3892312"/>
            <a:ext cx="6688502" cy="9337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599" marR="53263">
              <a:lnSpc>
                <a:spcPts val="2955"/>
              </a:lnSpc>
              <a:spcBef>
                <a:spcPts val="147"/>
              </a:spcBef>
            </a:pPr>
            <a:r>
              <a:rPr sz="2800" b="1" u="heavy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Child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988"/>
              </a:spcBef>
            </a:pPr>
            <a:r>
              <a:rPr sz="2250" spc="0" dirty="0" smtClean="0">
                <a:solidFill>
                  <a:srgbClr val="90C225"/>
                </a:solidFill>
                <a:latin typeface="Arial"/>
                <a:cs typeface="Arial"/>
              </a:rPr>
              <a:t>•  </a:t>
            </a:r>
            <a:r>
              <a:rPr sz="2250" spc="37" dirty="0" smtClean="0">
                <a:solidFill>
                  <a:srgbClr val="90C225"/>
                </a:solidFill>
                <a:latin typeface="Arial"/>
                <a:cs typeface="Arial"/>
              </a:rPr>
              <a:t> 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Cas</a:t>
            </a:r>
            <a:r>
              <a:rPr sz="2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e-02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:</a:t>
            </a:r>
            <a:r>
              <a:rPr sz="2800" b="1" spc="-10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Del</a:t>
            </a:r>
            <a:r>
              <a:rPr sz="28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ti</a:t>
            </a:r>
            <a:r>
              <a:rPr sz="2800" b="1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800" b="1" spc="-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800" b="1" spc="-18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800" b="1" spc="-16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2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800" b="1" spc="-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</a:t>
            </a:r>
            <a:r>
              <a:rPr sz="28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2800" b="1" spc="-1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spc="-20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800" b="1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446391" y="4445524"/>
            <a:ext cx="143476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Chil</a:t>
            </a:r>
            <a:r>
              <a:rPr sz="2800" b="1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800" b="1" spc="-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8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74191" y="909065"/>
            <a:ext cx="10172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2623290" y="909065"/>
            <a:ext cx="9793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422635" y="2643759"/>
            <a:ext cx="10720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3791854" y="2643759"/>
            <a:ext cx="10806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4293453" y="2643759"/>
            <a:ext cx="10963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4659686" y="2643759"/>
            <a:ext cx="8782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5538982" y="2643759"/>
            <a:ext cx="10616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6752211" y="2643759"/>
            <a:ext cx="10794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293326" y="2643759"/>
            <a:ext cx="10937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252101" y="2643759"/>
            <a:ext cx="10767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1775460" y="3820668"/>
            <a:ext cx="5696712" cy="1990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56310" y="708538"/>
            <a:ext cx="747688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Cas</a:t>
            </a:r>
            <a:r>
              <a:rPr sz="3200" b="1" u="heavy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-0</a:t>
            </a:r>
            <a:r>
              <a:rPr sz="3200" b="1" u="heavy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1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: Del</a:t>
            </a:r>
            <a:r>
              <a:rPr sz="3200" b="1" u="heavy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tion</a:t>
            </a:r>
            <a:r>
              <a:rPr sz="3200" b="1" u="heavy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Of</a:t>
            </a:r>
            <a:r>
              <a:rPr sz="3200" b="1" u="heavy" spc="-17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b="1" u="heavy" spc="-17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Node</a:t>
            </a:r>
            <a:r>
              <a:rPr sz="3200" b="1" u="heavy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b="1" u="heavy" spc="94" dirty="0" smtClean="0">
                <a:solidFill>
                  <a:srgbClr val="90C225"/>
                </a:solidFill>
                <a:latin typeface="Trebuchet MS"/>
                <a:cs typeface="Trebuchet MS"/>
              </a:rPr>
              <a:t>v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200" b="1" u="heavy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200" b="1" u="heavy" spc="-2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No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56310" y="1195972"/>
            <a:ext cx="339408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200" b="1" u="heavy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ild</a:t>
            </a:r>
            <a:r>
              <a:rPr sz="3200" b="1" u="heavy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(Le</a:t>
            </a:r>
            <a:r>
              <a:rPr sz="3200" b="1" u="heavy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200" b="1" u="heavy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Nod</a:t>
            </a:r>
            <a:r>
              <a:rPr sz="3200" b="1" u="heavy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)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69721" y="1929331"/>
            <a:ext cx="9644887" cy="16060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95"/>
              </a:lnSpc>
              <a:spcBef>
                <a:spcPts val="104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 is 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si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pl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 </a:t>
            </a:r>
            <a:r>
              <a:rPr sz="2700" spc="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se,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ce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af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 with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LL</a:t>
            </a:r>
            <a:r>
              <a:rPr sz="2700" spc="-5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and 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imple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fr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the a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lo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endParaRPr sz="1800">
              <a:latin typeface="Times New Roman"/>
              <a:cs typeface="Times New Roman"/>
            </a:endParaRPr>
          </a:p>
          <a:p>
            <a:pPr marL="355600" marR="34290">
              <a:lnSpc>
                <a:spcPts val="2000"/>
              </a:lnSpc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spa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1800">
              <a:latin typeface="Times New Roman"/>
              <a:cs typeface="Times New Roman"/>
            </a:endParaRPr>
          </a:p>
          <a:p>
            <a:pPr marL="355600" marR="93538" indent="-342900">
              <a:lnSpc>
                <a:spcPts val="2160"/>
              </a:lnSpc>
              <a:spcBef>
                <a:spcPts val="1046"/>
              </a:spcBef>
              <a:tabLst>
                <a:tab pos="355600" algn="l"/>
              </a:tabLst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	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fol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owing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image, we are de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node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-4, since the node is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af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node, th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ore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node will be rep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 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ULL</a:t>
            </a:r>
            <a:r>
              <a:rPr sz="1800" spc="-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and 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lo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spa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will be fre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ts val="2130"/>
              </a:lnSpc>
              <a:spcBef>
                <a:spcPts val="1054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448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-575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Exampl</a:t>
            </a:r>
            <a:r>
              <a:rPr sz="2700" b="1" u="heavy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-Remove -4</a:t>
            </a:r>
            <a:r>
              <a:rPr sz="2700" b="1" u="heavy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700" b="1" u="heavy" spc="-2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om</a:t>
            </a:r>
            <a:r>
              <a:rPr sz="2700" b="1" u="heavy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b="1" u="heavy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700" b="1" u="heavy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b="1" u="heavy" spc="-13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16675" y="910589"/>
            <a:ext cx="12240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4140699" y="910589"/>
            <a:ext cx="12326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700474" y="910589"/>
            <a:ext cx="9938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5057554" y="910589"/>
            <a:ext cx="9957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6129094" y="910589"/>
            <a:ext cx="12057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7538738" y="910589"/>
            <a:ext cx="11883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736070" y="1398270"/>
            <a:ext cx="12345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2834649" y="1398270"/>
            <a:ext cx="12068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852978" y="3338322"/>
            <a:ext cx="5722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100705" y="3338322"/>
            <a:ext cx="5646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635629" y="3338322"/>
            <a:ext cx="5783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807764" y="3338322"/>
            <a:ext cx="5646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 txBox="1"/>
          <p:nvPr/>
        </p:nvSpPr>
        <p:spPr>
          <a:xfrm>
            <a:off x="6561425" y="519683"/>
            <a:ext cx="3396390" cy="5676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100"/>
              </a:lnSpc>
              <a:spcBef>
                <a:spcPts val="78"/>
              </a:spcBef>
            </a:pPr>
            <a:endParaRPr sz="1100"/>
          </a:p>
          <a:p>
            <a:pPr>
              <a:lnSpc>
                <a:spcPct val="95825"/>
              </a:lnSpc>
            </a:pP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ing</a:t>
            </a:r>
            <a:r>
              <a:rPr sz="3200" b="1" spc="-2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Only</a:t>
            </a:r>
            <a:r>
              <a:rPr sz="3200" b="1" spc="-1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One</a:t>
            </a:r>
            <a:endParaRPr sz="3200">
              <a:latin typeface="Times New Roman"/>
              <a:cs typeface="Times New Roman"/>
            </a:endParaRPr>
          </a:p>
          <a:p>
            <a:pPr marL="106150">
              <a:lnSpc>
                <a:spcPct val="95825"/>
              </a:lnSpc>
              <a:spcBef>
                <a:spcPts val="8487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node, which now</a:t>
            </a:r>
            <a:endParaRPr sz="1800">
              <a:latin typeface="Times New Roman"/>
              <a:cs typeface="Times New Roman"/>
            </a:endParaRPr>
          </a:p>
          <a:p>
            <a:pPr marL="149356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ith the N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LL</a:t>
            </a:r>
            <a:r>
              <a:rPr sz="1800" spc="-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and free the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68769" y="1111758"/>
            <a:ext cx="8116785" cy="0"/>
          </a:xfrm>
          <a:custGeom>
            <a:avLst/>
            <a:gdLst/>
            <a:ahLst/>
            <a:cxnLst/>
            <a:rect l="l" t="t" r="r" b="b"/>
            <a:pathLst>
              <a:path w="8116785">
                <a:moveTo>
                  <a:pt x="0" y="0"/>
                </a:moveTo>
                <a:lnTo>
                  <a:pt x="8116785" y="0"/>
                </a:lnTo>
              </a:path>
            </a:pathLst>
          </a:custGeom>
          <a:ln w="39370">
            <a:solidFill>
              <a:srgbClr val="90C22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672072" y="519683"/>
            <a:ext cx="3285744" cy="5676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86740" y="3645408"/>
            <a:ext cx="6019800" cy="19232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56310" y="708637"/>
            <a:ext cx="587885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Ca</a:t>
            </a:r>
            <a:r>
              <a:rPr sz="3200" b="1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s</a:t>
            </a:r>
            <a:r>
              <a:rPr sz="3200" b="1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e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-0</a:t>
            </a:r>
            <a:r>
              <a:rPr sz="3200" b="1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2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:</a:t>
            </a:r>
            <a:r>
              <a:rPr sz="3200" b="1" spc="-44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Del</a:t>
            </a:r>
            <a:r>
              <a:rPr sz="3200" b="1" spc="4" dirty="0" smtClean="0">
                <a:solidFill>
                  <a:srgbClr val="90C225"/>
                </a:solidFill>
                <a:latin typeface="Times New Roman"/>
                <a:cs typeface="Times New Roman"/>
              </a:rPr>
              <a:t>e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tion</a:t>
            </a:r>
            <a:r>
              <a:rPr sz="3200" b="1" spc="-1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Of</a:t>
            </a:r>
            <a:r>
              <a:rPr sz="3200" b="1" spc="-184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b="1" spc="-175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Node Hav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1196072"/>
            <a:ext cx="1058091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Chi</a:t>
            </a:r>
            <a:r>
              <a:rPr sz="3200" b="1" u="heavy" spc="-14" dirty="0" smtClean="0">
                <a:solidFill>
                  <a:srgbClr val="90C225"/>
                </a:solidFill>
                <a:latin typeface="Times New Roman"/>
                <a:cs typeface="Times New Roman"/>
              </a:rPr>
              <a:t>l</a:t>
            </a:r>
            <a:r>
              <a:rPr sz="3200" b="1" u="heavy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2231337"/>
            <a:ext cx="5957341" cy="12040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95"/>
              </a:lnSpc>
              <a:spcBef>
                <a:spcPts val="104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this 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ce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node with its</a:t>
            </a:r>
            <a:r>
              <a:rPr sz="27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 and del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te</a:t>
            </a:r>
            <a:r>
              <a:rPr sz="2700" spc="-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chi</a:t>
            </a:r>
            <a:endParaRPr sz="1800">
              <a:latin typeface="Times New Roman"/>
              <a:cs typeface="Times New Roman"/>
            </a:endParaRPr>
          </a:p>
          <a:p>
            <a:pPr marL="355600" marR="34290">
              <a:lnSpc>
                <a:spcPts val="2000"/>
              </a:lnSpc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con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ns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va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ue which is 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 de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ed.</a:t>
            </a:r>
            <a:r>
              <a:rPr sz="18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Si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ply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ce</a:t>
            </a:r>
            <a:r>
              <a:rPr sz="18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endParaRPr sz="1800">
              <a:latin typeface="Times New Roman"/>
              <a:cs typeface="Times New Roman"/>
            </a:endParaRPr>
          </a:p>
          <a:p>
            <a:pPr marL="355600" marR="34290">
              <a:lnSpc>
                <a:spcPct val="95825"/>
              </a:lnSpc>
            </a:pP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lo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spa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ts val="2135"/>
              </a:lnSpc>
              <a:spcBef>
                <a:spcPts val="1195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44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b="1" spc="-57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Examp</a:t>
            </a:r>
            <a:r>
              <a:rPr sz="1800" b="1" u="heavy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u="heavy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u="heavy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017556" y="3239262"/>
            <a:ext cx="7121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/>
          <p:nvPr/>
        </p:nvSpPr>
        <p:spPr>
          <a:xfrm>
            <a:off x="756310" y="708538"/>
            <a:ext cx="773291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Cas</a:t>
            </a:r>
            <a:r>
              <a:rPr sz="3200" b="1" u="heavy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-0</a:t>
            </a:r>
            <a:r>
              <a:rPr sz="3200" b="1" u="heavy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2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: Del</a:t>
            </a:r>
            <a:r>
              <a:rPr sz="3200" b="1" u="heavy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tion</a:t>
            </a:r>
            <a:r>
              <a:rPr sz="3200" b="1" u="heavy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Of</a:t>
            </a:r>
            <a:r>
              <a:rPr sz="3200" b="1" u="heavy" spc="-17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b="1" u="heavy" spc="-17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Node</a:t>
            </a:r>
            <a:r>
              <a:rPr sz="3200" b="1" u="heavy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b="1" u="heavy" spc="94" dirty="0" smtClean="0">
                <a:solidFill>
                  <a:srgbClr val="90C225"/>
                </a:solidFill>
                <a:latin typeface="Trebuchet MS"/>
                <a:cs typeface="Trebuchet MS"/>
              </a:rPr>
              <a:t>v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200" b="1" u="heavy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200" b="1" u="heavy" spc="-8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u="heavy" spc="-254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wo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10" y="1195972"/>
            <a:ext cx="1701941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200" b="1" u="heavy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ildren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310" y="2231337"/>
            <a:ext cx="800356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-9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 with two</a:t>
            </a:r>
            <a:r>
              <a:rPr sz="2700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ldr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ay be</a:t>
            </a:r>
            <a:r>
              <a:rPr sz="2700" spc="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2700" spc="-25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from</a:t>
            </a:r>
            <a:r>
              <a:rPr sz="2700" spc="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700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-2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 the fol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owing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two wa</a:t>
            </a:r>
            <a:r>
              <a:rPr sz="2700" spc="25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ys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310" y="3034485"/>
            <a:ext cx="154548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448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-575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b="1" u="heavy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tho</a:t>
            </a:r>
            <a:r>
              <a:rPr sz="2700" b="1" u="heavy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700" b="1" u="heavy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-01: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3836490"/>
            <a:ext cx="5617083" cy="1057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2115"/>
              </a:lnSpc>
              <a:spcBef>
                <a:spcPts val="105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-10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isit to the right subtree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 the de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98334"/>
              </a:lnSpc>
              <a:spcBef>
                <a:spcPts val="815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Pluck the 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ue 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ement 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18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inord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 suc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esso</a:t>
            </a:r>
            <a:r>
              <a:rPr sz="1800" spc="-1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34289">
              <a:lnSpc>
                <a:spcPts val="2135"/>
              </a:lnSpc>
              <a:spcBef>
                <a:spcPts val="1015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Repl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ce</a:t>
            </a:r>
            <a:r>
              <a:rPr sz="2700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de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2700" spc="-1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ent</a:t>
            </a:r>
            <a:r>
              <a:rPr sz="2700" spc="-1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inorder s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700" spc="-9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16675" y="910589"/>
            <a:ext cx="12240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4140699" y="910589"/>
            <a:ext cx="12326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4700474" y="910589"/>
            <a:ext cx="9938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5057554" y="910589"/>
            <a:ext cx="9957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6129094" y="910589"/>
            <a:ext cx="12057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538738" y="910589"/>
            <a:ext cx="11110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 txBox="1"/>
          <p:nvPr/>
        </p:nvSpPr>
        <p:spPr>
          <a:xfrm>
            <a:off x="1099210" y="518934"/>
            <a:ext cx="3780715" cy="15562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uct nod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*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e_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e(s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uct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*</a:t>
            </a:r>
            <a:endParaRPr sz="1700">
              <a:latin typeface="Trebuchet MS"/>
              <a:cs typeface="Trebuchet MS"/>
            </a:endParaRPr>
          </a:p>
          <a:p>
            <a:pPr marL="12700" marR="37603">
              <a:lnSpc>
                <a:spcPts val="1839"/>
              </a:lnSpc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dat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1700">
              <a:latin typeface="Trebuchet MS"/>
              <a:cs typeface="Trebuchet MS"/>
            </a:endParaRPr>
          </a:p>
          <a:p>
            <a:pPr marL="12700" marR="37603">
              <a:lnSpc>
                <a:spcPct val="96761"/>
              </a:lnSpc>
              <a:spcBef>
                <a:spcPts val="766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{</a:t>
            </a:r>
            <a:endParaRPr sz="1700">
              <a:latin typeface="Trebuchet MS"/>
              <a:cs typeface="Trebuchet MS"/>
            </a:endParaRPr>
          </a:p>
          <a:p>
            <a:pPr marL="12700" marR="37603">
              <a:lnSpc>
                <a:spcPct val="96761"/>
              </a:lnSpc>
              <a:spcBef>
                <a:spcPts val="858"/>
              </a:spcBef>
            </a:pP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(ro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==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NU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L)</a:t>
            </a:r>
            <a:endParaRPr sz="1700">
              <a:latin typeface="Trebuchet MS"/>
              <a:cs typeface="Trebuchet MS"/>
            </a:endParaRPr>
          </a:p>
          <a:p>
            <a:pPr marL="12700" marR="37603">
              <a:lnSpc>
                <a:spcPct val="96761"/>
              </a:lnSpc>
              <a:spcBef>
                <a:spcPts val="87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turn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;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56310" y="553623"/>
            <a:ext cx="202919" cy="1979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60"/>
              </a:lnSpc>
              <a:spcBef>
                <a:spcPts val="78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599303" y="691566"/>
            <a:ext cx="3484195" cy="38210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latin typeface="Trebuchet MS"/>
                <a:cs typeface="Trebuchet MS"/>
              </a:rPr>
              <a:t>/</a:t>
            </a:r>
            <a:r>
              <a:rPr sz="1800" spc="0" dirty="0" smtClean="0">
                <a:latin typeface="Trebuchet MS"/>
                <a:cs typeface="Trebuchet MS"/>
              </a:rPr>
              <a:t>/ node </a:t>
            </a:r>
            <a:r>
              <a:rPr sz="1800" spc="4" dirty="0" smtClean="0">
                <a:latin typeface="Trebuchet MS"/>
                <a:cs typeface="Trebuchet MS"/>
              </a:rPr>
              <a:t>w</a:t>
            </a:r>
            <a:r>
              <a:rPr sz="1800" spc="0" dirty="0" smtClean="0">
                <a:latin typeface="Trebuchet MS"/>
                <a:cs typeface="Trebuchet MS"/>
              </a:rPr>
              <a:t>ith 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nly 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ne child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 no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</a:pPr>
            <a:r>
              <a:rPr sz="1800" spc="0" dirty="0" smtClean="0">
                <a:latin typeface="Trebuchet MS"/>
                <a:cs typeface="Trebuchet MS"/>
              </a:rPr>
              <a:t>if </a:t>
            </a:r>
            <a:r>
              <a:rPr sz="1800" spc="-4" dirty="0" smtClean="0">
                <a:latin typeface="Trebuchet MS"/>
                <a:cs typeface="Trebuchet MS"/>
              </a:rPr>
              <a:t>(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ot</a:t>
            </a:r>
            <a:r>
              <a:rPr sz="1800" spc="0" dirty="0" smtClean="0">
                <a:latin typeface="Trebuchet MS"/>
                <a:cs typeface="Trebuchet MS"/>
              </a:rPr>
              <a:t>-&gt;left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==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NULL)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{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uct node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*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9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p = 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t-&gt;right;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-4" dirty="0" smtClean="0">
                <a:latin typeface="Trebuchet MS"/>
                <a:cs typeface="Trebuchet MS"/>
              </a:rPr>
              <a:t>f</a:t>
            </a:r>
            <a:r>
              <a:rPr sz="1800" spc="0" dirty="0" smtClean="0">
                <a:latin typeface="Trebuchet MS"/>
                <a:cs typeface="Trebuchet MS"/>
              </a:rPr>
              <a:t>ree(r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4" dirty="0" smtClean="0">
                <a:latin typeface="Trebuchet MS"/>
                <a:cs typeface="Trebuchet MS"/>
              </a:rPr>
              <a:t>)</a:t>
            </a:r>
            <a:r>
              <a:rPr sz="1800" spc="0" dirty="0" smtClean="0"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re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urn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tem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}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else if</a:t>
            </a:r>
            <a:r>
              <a:rPr sz="1800" spc="-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(r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t-&gt;right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==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NULL)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{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uct node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*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9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p = 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t-&gt;lef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-4" dirty="0" smtClean="0">
                <a:latin typeface="Trebuchet MS"/>
                <a:cs typeface="Trebuchet MS"/>
              </a:rPr>
              <a:t>f</a:t>
            </a:r>
            <a:r>
              <a:rPr sz="1800" spc="0" dirty="0" smtClean="0">
                <a:latin typeface="Trebuchet MS"/>
                <a:cs typeface="Trebuchet MS"/>
              </a:rPr>
              <a:t>ree(r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4" dirty="0" smtClean="0">
                <a:latin typeface="Trebuchet MS"/>
                <a:cs typeface="Trebuchet MS"/>
              </a:rPr>
              <a:t>)</a:t>
            </a:r>
            <a:r>
              <a:rPr sz="1800" spc="0" dirty="0" smtClean="0"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re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urn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tem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}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//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e </a:t>
            </a:r>
            <a:r>
              <a:rPr sz="1800" spc="4" dirty="0" smtClean="0">
                <a:latin typeface="Trebuchet MS"/>
                <a:cs typeface="Trebuchet MS"/>
              </a:rPr>
              <a:t>w</a:t>
            </a:r>
            <a:r>
              <a:rPr sz="1800" spc="0" dirty="0" smtClean="0">
                <a:latin typeface="Trebuchet MS"/>
                <a:cs typeface="Trebuchet MS"/>
              </a:rPr>
              <a:t>ith 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wo </a:t>
            </a:r>
            <a:r>
              <a:rPr sz="1800" spc="-4" dirty="0" smtClean="0">
                <a:latin typeface="Trebuchet MS"/>
                <a:cs typeface="Trebuchet MS"/>
              </a:rPr>
              <a:t>c</a:t>
            </a:r>
            <a:r>
              <a:rPr sz="1800" spc="0" dirty="0" smtClean="0">
                <a:latin typeface="Trebuchet MS"/>
                <a:cs typeface="Trebuchet MS"/>
              </a:rPr>
              <a:t>hil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ren: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092615" y="691566"/>
            <a:ext cx="5580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child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56310" y="1146962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56310" y="1506626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56310" y="1868068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99210" y="2193040"/>
            <a:ext cx="1835136" cy="4749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7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//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k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ey to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be the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's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k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209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949065" y="2193040"/>
            <a:ext cx="800906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56484" y="2193040"/>
            <a:ext cx="207170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969862" y="2193040"/>
            <a:ext cx="1268747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sma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ler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56310" y="2227732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99210" y="2785876"/>
            <a:ext cx="3538167" cy="8365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4903">
              <a:lnSpc>
                <a:spcPts val="1855"/>
              </a:lnSpc>
              <a:spcBef>
                <a:spcPts val="92"/>
              </a:spcBef>
            </a:pP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(d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&lt;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-&gt;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ta)</a:t>
            </a:r>
            <a:endParaRPr sz="1700">
              <a:latin typeface="Trebuchet MS"/>
              <a:cs typeface="Trebuchet MS"/>
            </a:endParaRPr>
          </a:p>
          <a:p>
            <a:pPr marL="12700">
              <a:lnSpc>
                <a:spcPts val="1839"/>
              </a:lnSpc>
              <a:spcBef>
                <a:spcPts val="996"/>
              </a:spcBef>
            </a:pP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roo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t-&gt;l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= d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_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-&gt;l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t, dat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);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310" y="2820568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6310" y="3182137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99210" y="3740281"/>
            <a:ext cx="2643204" cy="8348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7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//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k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ey to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be d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 the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's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k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209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700">
              <a:latin typeface="Trebuchet MS"/>
              <a:cs typeface="Trebuchet MS"/>
            </a:endParaRPr>
          </a:p>
          <a:p>
            <a:pPr marL="12700" marR="24903">
              <a:lnSpc>
                <a:spcPct val="96761"/>
              </a:lnSpc>
              <a:spcBef>
                <a:spcPts val="777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(d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&gt; 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-&gt;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ta)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56484" y="3740281"/>
            <a:ext cx="207170" cy="241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69862" y="3740281"/>
            <a:ext cx="768474" cy="241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45685" y="3740281"/>
            <a:ext cx="494439" cy="241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10" y="3774973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310" y="4368063"/>
            <a:ext cx="202606" cy="1976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99303" y="4532935"/>
            <a:ext cx="5425027" cy="1625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uct node* te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=</a:t>
            </a:r>
            <a:r>
              <a:rPr sz="1800" spc="4" dirty="0" smtClean="0">
                <a:latin typeface="Trebuchet MS"/>
                <a:cs typeface="Trebuchet MS"/>
              </a:rPr>
              <a:t> m</a:t>
            </a:r>
            <a:r>
              <a:rPr sz="1800" spc="0" dirty="0" smtClean="0">
                <a:latin typeface="Trebuchet MS"/>
                <a:cs typeface="Trebuchet MS"/>
              </a:rPr>
              <a:t>in</a:t>
            </a:r>
            <a:r>
              <a:rPr sz="1800" spc="-139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alue</a:t>
            </a:r>
            <a:r>
              <a:rPr sz="1800" spc="4" dirty="0" smtClean="0">
                <a:latin typeface="Trebuchet MS"/>
                <a:cs typeface="Trebuchet MS"/>
              </a:rPr>
              <a:t>N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9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(r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ot</a:t>
            </a:r>
            <a:r>
              <a:rPr sz="1800" spc="0" dirty="0" smtClean="0">
                <a:latin typeface="Trebuchet MS"/>
                <a:cs typeface="Trebuchet MS"/>
              </a:rPr>
              <a:t>-&gt;right);</a:t>
            </a:r>
            <a:endParaRPr sz="1800">
              <a:latin typeface="Trebuchet MS"/>
              <a:cs typeface="Trebuchet MS"/>
            </a:endParaRPr>
          </a:p>
          <a:p>
            <a:pPr marL="12700" marR="20432">
              <a:lnSpc>
                <a:spcPct val="96761"/>
              </a:lnSpc>
            </a:pPr>
            <a:r>
              <a:rPr sz="1800" spc="0" dirty="0" smtClean="0">
                <a:latin typeface="Trebuchet MS"/>
                <a:cs typeface="Trebuchet MS"/>
              </a:rPr>
              <a:t>// 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py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he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in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rder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suc</a:t>
            </a:r>
            <a:r>
              <a:rPr sz="1800" spc="-9" dirty="0" smtClean="0">
                <a:latin typeface="Trebuchet MS"/>
                <a:cs typeface="Trebuchet MS"/>
              </a:rPr>
              <a:t>c</a:t>
            </a:r>
            <a:r>
              <a:rPr sz="1800" spc="0" dirty="0" smtClean="0">
                <a:latin typeface="Trebuchet MS"/>
                <a:cs typeface="Trebuchet MS"/>
              </a:rPr>
              <a:t>es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4" dirty="0" smtClean="0">
                <a:latin typeface="Trebuchet MS"/>
                <a:cs typeface="Trebuchet MS"/>
              </a:rPr>
              <a:t>'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ent to</a:t>
            </a:r>
            <a:r>
              <a:rPr sz="1800" spc="-9" dirty="0" smtClean="0">
                <a:latin typeface="Trebuchet MS"/>
                <a:cs typeface="Trebuchet MS"/>
              </a:rPr>
              <a:t> t</a:t>
            </a:r>
            <a:r>
              <a:rPr sz="1800" spc="0" dirty="0" smtClean="0">
                <a:latin typeface="Trebuchet MS"/>
                <a:cs typeface="Trebuchet MS"/>
              </a:rPr>
              <a:t>his n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de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ot</a:t>
            </a:r>
            <a:r>
              <a:rPr sz="1800" spc="0" dirty="0" smtClean="0">
                <a:latin typeface="Trebuchet MS"/>
                <a:cs typeface="Trebuchet MS"/>
              </a:rPr>
              <a:t>-&gt;</a:t>
            </a:r>
            <a:r>
              <a:rPr sz="1800" spc="9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ata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= te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1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-&gt;</a:t>
            </a:r>
            <a:r>
              <a:rPr sz="1800" spc="9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ata;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//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Delete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the ino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er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succes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ot</a:t>
            </a:r>
            <a:r>
              <a:rPr sz="1800" spc="0" dirty="0" smtClean="0">
                <a:latin typeface="Trebuchet MS"/>
                <a:cs typeface="Trebuchet MS"/>
              </a:rPr>
              <a:t>-&gt;right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=</a:t>
            </a:r>
            <a:r>
              <a:rPr sz="1800" spc="4" dirty="0" smtClean="0">
                <a:latin typeface="Trebuchet MS"/>
                <a:cs typeface="Trebuchet MS"/>
              </a:rPr>
              <a:t> d</a:t>
            </a:r>
            <a:r>
              <a:rPr sz="1800" spc="0" dirty="0" smtClean="0">
                <a:latin typeface="Trebuchet MS"/>
                <a:cs typeface="Trebuchet MS"/>
              </a:rPr>
              <a:t>elete_nod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(r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ot</a:t>
            </a:r>
            <a:r>
              <a:rPr sz="1800" spc="0" dirty="0" smtClean="0">
                <a:latin typeface="Trebuchet MS"/>
                <a:cs typeface="Trebuchet MS"/>
              </a:rPr>
              <a:t>-&gt;right,</a:t>
            </a:r>
            <a:r>
              <a:rPr sz="1800" spc="25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tem</a:t>
            </a:r>
            <a:r>
              <a:rPr sz="1800" spc="9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-&gt;</a:t>
            </a:r>
            <a:r>
              <a:rPr sz="1800" spc="9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ata);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}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99210" y="4694559"/>
            <a:ext cx="1100534" cy="11946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7"/>
              </a:spcBef>
            </a:pP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roo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t-&gt;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ght dat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);</a:t>
            </a:r>
            <a:endParaRPr sz="1700">
              <a:latin typeface="Trebuchet MS"/>
              <a:cs typeface="Trebuchet MS"/>
            </a:endParaRPr>
          </a:p>
          <a:p>
            <a:pPr marL="12700" marR="24903">
              <a:lnSpc>
                <a:spcPct val="96761"/>
              </a:lnSpc>
              <a:spcBef>
                <a:spcPts val="775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endParaRPr sz="1700">
              <a:latin typeface="Trebuchet MS"/>
              <a:cs typeface="Trebuchet MS"/>
            </a:endParaRPr>
          </a:p>
          <a:p>
            <a:pPr marL="12700" marR="24903">
              <a:lnSpc>
                <a:spcPct val="96761"/>
              </a:lnSpc>
              <a:spcBef>
                <a:spcPts val="860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{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14402" y="4694559"/>
            <a:ext cx="171348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=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93061" y="4694559"/>
            <a:ext cx="2474217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_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-&gt;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ght,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4729251"/>
            <a:ext cx="202606" cy="1976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5322087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5682081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599303" y="6179465"/>
            <a:ext cx="1279424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re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urn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t;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</a:pPr>
            <a:r>
              <a:rPr sz="1800" spc="0" dirty="0" smtClean="0">
                <a:latin typeface="Trebuchet MS"/>
                <a:cs typeface="Trebuchet MS"/>
              </a:rPr>
              <a:t>}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56310" y="615409"/>
            <a:ext cx="4523565" cy="41610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0403">
              <a:lnSpc>
                <a:spcPts val="1875"/>
              </a:lnSpc>
              <a:spcBef>
                <a:spcPts val="93"/>
              </a:spcBef>
            </a:pPr>
            <a:r>
              <a:rPr sz="1875" spc="0" baseline="364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875" spc="177" baseline="364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400" spc="0" baseline="3623" dirty="0" smtClean="0">
                <a:solidFill>
                  <a:srgbClr val="404040"/>
                </a:solidFill>
                <a:latin typeface="Times New Roman"/>
                <a:cs typeface="Times New Roman"/>
              </a:rPr>
              <a:t>Al</a:t>
            </a:r>
            <a:r>
              <a:rPr sz="2400" spc="4" baseline="3623" dirty="0" smtClean="0">
                <a:solidFill>
                  <a:srgbClr val="404040"/>
                </a:solidFill>
                <a:latin typeface="Times New Roman"/>
                <a:cs typeface="Times New Roman"/>
              </a:rPr>
              <a:t>go</a:t>
            </a:r>
            <a:r>
              <a:rPr sz="2400" spc="0" baseline="3623" dirty="0" smtClean="0">
                <a:solidFill>
                  <a:srgbClr val="404040"/>
                </a:solidFill>
                <a:latin typeface="Times New Roman"/>
                <a:cs typeface="Times New Roman"/>
              </a:rPr>
              <a:t>rithm</a:t>
            </a:r>
            <a:endParaRPr sz="1600">
              <a:latin typeface="Times New Roman"/>
              <a:cs typeface="Times New Roman"/>
            </a:endParaRPr>
          </a:p>
          <a:p>
            <a:pPr marL="12700" marR="30403">
              <a:lnSpc>
                <a:spcPct val="95825"/>
              </a:lnSpc>
              <a:spcBef>
                <a:spcPts val="840"/>
              </a:spcBef>
            </a:pPr>
            <a:r>
              <a:rPr sz="12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250" spc="177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6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Delete</a:t>
            </a:r>
            <a:r>
              <a:rPr sz="1600" b="1" spc="-1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(R</a:t>
            </a:r>
            <a:r>
              <a:rPr sz="1600" b="1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600" b="1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600" b="1" spc="-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1600" b="1" spc="-2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6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b="1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6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 marR="30403">
              <a:lnSpc>
                <a:spcPct val="95825"/>
              </a:lnSpc>
              <a:spcBef>
                <a:spcPts val="933"/>
              </a:spcBef>
            </a:pPr>
            <a:r>
              <a:rPr sz="12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250" spc="177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6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600" b="1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ep</a:t>
            </a:r>
            <a:r>
              <a:rPr sz="1600" b="1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b="1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1</a:t>
            </a:r>
            <a:r>
              <a:rPr sz="1600" b="1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:</a:t>
            </a:r>
            <a:r>
              <a:rPr sz="1600" b="1" spc="-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IF</a:t>
            </a:r>
            <a:r>
              <a:rPr sz="1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ROOT</a:t>
            </a:r>
            <a:r>
              <a:rPr sz="1600" spc="-7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=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N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endParaRPr sz="1600">
              <a:latin typeface="Times New Roman"/>
              <a:cs typeface="Times New Roman"/>
            </a:endParaRPr>
          </a:p>
          <a:p>
            <a:pPr marL="504952" marR="30403">
              <a:lnSpc>
                <a:spcPts val="1780"/>
              </a:lnSpc>
              <a:spcBef>
                <a:spcPts val="89"/>
              </a:spcBef>
            </a:pPr>
            <a:r>
              <a:rPr sz="1600" spc="-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rite</a:t>
            </a:r>
            <a:r>
              <a:rPr sz="1600" spc="-6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"item</a:t>
            </a:r>
            <a:r>
              <a:rPr sz="1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-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foun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600" spc="-4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600" spc="-1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tree"</a:t>
            </a:r>
            <a:endParaRPr sz="1600">
              <a:latin typeface="Times New Roman"/>
              <a:cs typeface="Times New Roman"/>
            </a:endParaRPr>
          </a:p>
          <a:p>
            <a:pPr marL="12700" marR="25105">
              <a:lnSpc>
                <a:spcPct val="100041"/>
              </a:lnSpc>
              <a:spcBef>
                <a:spcPts val="999"/>
              </a:spcBef>
            </a:pP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//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If t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ey</a:t>
            </a:r>
            <a:r>
              <a:rPr sz="1600" spc="-2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</a:t>
            </a:r>
            <a:r>
              <a:rPr sz="1600" spc="-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-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deleted</a:t>
            </a:r>
            <a:r>
              <a:rPr sz="1600" spc="-2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s</a:t>
            </a:r>
            <a:r>
              <a:rPr sz="16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all</a:t>
            </a:r>
            <a:r>
              <a:rPr sz="1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600" spc="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</a:t>
            </a:r>
            <a:r>
              <a:rPr sz="1600" spc="-2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t's</a:t>
            </a:r>
            <a:r>
              <a:rPr sz="1600" spc="-2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-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 t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</a:t>
            </a:r>
            <a:r>
              <a:rPr sz="1600" spc="-1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lies</a:t>
            </a:r>
            <a:r>
              <a:rPr sz="1600" spc="-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600" spc="-1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</a:t>
            </a:r>
            <a:endParaRPr sz="1600">
              <a:latin typeface="Times New Roman"/>
              <a:cs typeface="Times New Roman"/>
            </a:endParaRPr>
          </a:p>
          <a:p>
            <a:pPr marL="469900" marR="30403">
              <a:lnSpc>
                <a:spcPct val="95825"/>
              </a:lnSpc>
              <a:spcBef>
                <a:spcPts val="998"/>
              </a:spcBef>
            </a:pP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SE</a:t>
            </a:r>
            <a:r>
              <a:rPr sz="1600" spc="-18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IF</a:t>
            </a:r>
            <a:r>
              <a:rPr sz="1600" spc="-1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1600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EM</a:t>
            </a:r>
            <a:r>
              <a:rPr sz="1600" spc="-13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&lt;</a:t>
            </a:r>
            <a:r>
              <a:rPr sz="1600" spc="-29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TR</a:t>
            </a:r>
            <a:r>
              <a:rPr sz="1600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9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-&gt; D</a:t>
            </a:r>
            <a:r>
              <a:rPr sz="1600" spc="-184" dirty="0" smtClean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600" spc="-1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endParaRPr sz="1600">
              <a:latin typeface="Times New Roman"/>
              <a:cs typeface="Times New Roman"/>
            </a:endParaRPr>
          </a:p>
          <a:p>
            <a:pPr marL="469900" marR="30403">
              <a:lnSpc>
                <a:spcPct val="95825"/>
              </a:lnSpc>
              <a:spcBef>
                <a:spcPts val="80"/>
              </a:spcBef>
            </a:pP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Delete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ROO</a:t>
            </a:r>
            <a:r>
              <a:rPr sz="1600" spc="-14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&gt;L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1600" spc="-1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1600" spc="-107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62992">
              <a:lnSpc>
                <a:spcPct val="95825"/>
              </a:lnSpc>
              <a:spcBef>
                <a:spcPts val="1076"/>
              </a:spcBef>
            </a:pP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//</a:t>
            </a:r>
            <a:r>
              <a:rPr sz="16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If t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key</a:t>
            </a:r>
            <a:r>
              <a:rPr sz="1600" spc="-2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600" spc="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-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deleted</a:t>
            </a:r>
            <a:r>
              <a:rPr sz="1600" spc="-2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reat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</a:t>
            </a:r>
            <a:r>
              <a:rPr sz="1600" spc="-1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t's</a:t>
            </a:r>
            <a:r>
              <a:rPr sz="1600" spc="-2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k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-1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endParaRPr sz="1600">
              <a:latin typeface="Times New Roman"/>
              <a:cs typeface="Times New Roman"/>
            </a:endParaRPr>
          </a:p>
          <a:p>
            <a:pPr marL="12700" marR="30403">
              <a:lnSpc>
                <a:spcPct val="95825"/>
              </a:lnSpc>
              <a:spcBef>
                <a:spcPts val="80"/>
              </a:spcBef>
            </a:pP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//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</a:t>
            </a:r>
            <a:r>
              <a:rPr sz="1600" spc="-17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lies</a:t>
            </a:r>
            <a:r>
              <a:rPr sz="1600" spc="-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600" spc="-1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gh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-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</a:t>
            </a:r>
            <a:endParaRPr sz="1600">
              <a:latin typeface="Times New Roman"/>
              <a:cs typeface="Times New Roman"/>
            </a:endParaRPr>
          </a:p>
          <a:p>
            <a:pPr marL="469900" marR="30403">
              <a:lnSpc>
                <a:spcPct val="95825"/>
              </a:lnSpc>
              <a:spcBef>
                <a:spcPts val="80"/>
              </a:spcBef>
            </a:pP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E</a:t>
            </a:r>
            <a:r>
              <a:rPr sz="1600" spc="-4" dirty="0" smtClean="0">
                <a:solidFill>
                  <a:srgbClr val="00AF50"/>
                </a:solidFill>
                <a:latin typeface="Times New Roman"/>
                <a:cs typeface="Times New Roman"/>
              </a:rPr>
              <a:t>L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SE</a:t>
            </a:r>
            <a:r>
              <a:rPr sz="1600" spc="-38" dirty="0" smtClean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IF</a:t>
            </a:r>
            <a:r>
              <a:rPr sz="1600" spc="-14" dirty="0" smtClean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I</a:t>
            </a:r>
            <a:r>
              <a:rPr sz="1600" spc="-4" dirty="0" smtClean="0">
                <a:solidFill>
                  <a:srgbClr val="00AF5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EM</a:t>
            </a:r>
            <a:r>
              <a:rPr sz="1600" spc="-29" dirty="0" smtClean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&gt;</a:t>
            </a:r>
            <a:r>
              <a:rPr sz="1600" spc="-4" dirty="0" smtClean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ROOT</a:t>
            </a:r>
            <a:r>
              <a:rPr sz="1600" spc="-73" dirty="0" smtClean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600" spc="-4" dirty="0" smtClean="0">
                <a:solidFill>
                  <a:srgbClr val="00AF50"/>
                </a:solidFill>
                <a:latin typeface="Times New Roman"/>
                <a:cs typeface="Times New Roman"/>
              </a:rPr>
              <a:t>-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&gt;</a:t>
            </a:r>
            <a:r>
              <a:rPr sz="1600" spc="-9" dirty="0" smtClean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D</a:t>
            </a:r>
            <a:r>
              <a:rPr sz="1600" spc="-179" dirty="0" smtClean="0">
                <a:solidFill>
                  <a:srgbClr val="00AF50"/>
                </a:solidFill>
                <a:latin typeface="Times New Roman"/>
                <a:cs typeface="Times New Roman"/>
              </a:rPr>
              <a:t>A</a:t>
            </a:r>
            <a:r>
              <a:rPr sz="1600" spc="-134" dirty="0" smtClean="0">
                <a:solidFill>
                  <a:srgbClr val="00AF5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A</a:t>
            </a:r>
            <a:endParaRPr sz="1600">
              <a:latin typeface="Times New Roman"/>
              <a:cs typeface="Times New Roman"/>
            </a:endParaRPr>
          </a:p>
          <a:p>
            <a:pPr marL="469900" marR="30403">
              <a:lnSpc>
                <a:spcPct val="95825"/>
              </a:lnSpc>
              <a:spcBef>
                <a:spcPts val="80"/>
              </a:spcBef>
            </a:pP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Del</a:t>
            </a:r>
            <a:r>
              <a:rPr sz="1600" spc="-4" dirty="0" smtClean="0">
                <a:solidFill>
                  <a:srgbClr val="00AF5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te</a:t>
            </a:r>
            <a:r>
              <a:rPr sz="1600" spc="-4" dirty="0" smtClean="0">
                <a:solidFill>
                  <a:srgbClr val="00AF50"/>
                </a:solidFill>
                <a:latin typeface="Times New Roman"/>
                <a:cs typeface="Times New Roman"/>
              </a:rPr>
              <a:t>(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ROO</a:t>
            </a:r>
            <a:r>
              <a:rPr sz="1600" spc="-150" dirty="0" smtClean="0">
                <a:solidFill>
                  <a:srgbClr val="00AF50"/>
                </a:solidFill>
                <a:latin typeface="Times New Roman"/>
                <a:cs typeface="Times New Roman"/>
              </a:rPr>
              <a:t>T</a:t>
            </a:r>
            <a:r>
              <a:rPr sz="1600" spc="-4" dirty="0" smtClean="0">
                <a:solidFill>
                  <a:srgbClr val="00AF50"/>
                </a:solidFill>
                <a:latin typeface="Times New Roman"/>
                <a:cs typeface="Times New Roman"/>
              </a:rPr>
              <a:t>-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&gt;</a:t>
            </a:r>
            <a:r>
              <a:rPr sz="1600" spc="-9" dirty="0" smtClean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RIG</a:t>
            </a:r>
            <a:r>
              <a:rPr sz="1600" spc="-4" dirty="0" smtClean="0">
                <a:solidFill>
                  <a:srgbClr val="00AF50"/>
                </a:solidFill>
                <a:latin typeface="Times New Roman"/>
                <a:cs typeface="Times New Roman"/>
              </a:rPr>
              <a:t>H</a:t>
            </a:r>
            <a:r>
              <a:rPr sz="1600" spc="-125" dirty="0" smtClean="0">
                <a:solidFill>
                  <a:srgbClr val="00AF5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,</a:t>
            </a:r>
            <a:r>
              <a:rPr sz="1600" spc="-43" dirty="0" smtClean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I</a:t>
            </a:r>
            <a:r>
              <a:rPr sz="1600" spc="-9" dirty="0" smtClean="0">
                <a:solidFill>
                  <a:srgbClr val="00AF5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E</a:t>
            </a:r>
            <a:r>
              <a:rPr sz="1600" spc="-9" dirty="0" smtClean="0">
                <a:solidFill>
                  <a:srgbClr val="00AF50"/>
                </a:solidFill>
                <a:latin typeface="Times New Roman"/>
                <a:cs typeface="Times New Roman"/>
              </a:rPr>
              <a:t>M</a:t>
            </a:r>
            <a:r>
              <a:rPr sz="1600" spc="0" dirty="0" smtClean="0">
                <a:solidFill>
                  <a:srgbClr val="00AF50"/>
                </a:solidFill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 marR="1087757">
              <a:lnSpc>
                <a:spcPct val="100041"/>
              </a:lnSpc>
              <a:spcBef>
                <a:spcPts val="1091"/>
              </a:spcBef>
            </a:pP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//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nod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-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with</a:t>
            </a:r>
            <a:r>
              <a:rPr sz="1600" spc="-1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two</a:t>
            </a:r>
            <a:r>
              <a:rPr sz="1600" spc="-23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chil</a:t>
            </a:r>
            <a:r>
              <a:rPr sz="1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ren:</a:t>
            </a:r>
            <a:r>
              <a:rPr sz="1600" spc="-2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Get</a:t>
            </a:r>
            <a:r>
              <a:rPr sz="1600" spc="-1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rder 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redeces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so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la</a:t>
            </a:r>
            <a:r>
              <a:rPr sz="16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est</a:t>
            </a:r>
            <a:r>
              <a:rPr sz="1600" spc="34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1600" spc="-1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-1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6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16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43448" y="1195017"/>
            <a:ext cx="356481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Times New Roman"/>
                <a:cs typeface="Times New Roman"/>
              </a:rPr>
              <a:t>// node with only</a:t>
            </a:r>
            <a:r>
              <a:rPr sz="1800" spc="-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one</a:t>
            </a:r>
            <a:r>
              <a:rPr sz="1800" spc="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ch</a:t>
            </a:r>
            <a:r>
              <a:rPr sz="1800" spc="4" dirty="0" smtClean="0">
                <a:latin typeface="Times New Roman"/>
                <a:cs typeface="Times New Roman"/>
              </a:rPr>
              <a:t>i</a:t>
            </a:r>
            <a:r>
              <a:rPr sz="1800" spc="0" dirty="0" smtClean="0">
                <a:latin typeface="Times New Roman"/>
                <a:cs typeface="Times New Roman"/>
              </a:rPr>
              <a:t>ld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or</a:t>
            </a:r>
            <a:r>
              <a:rPr sz="1800" spc="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no</a:t>
            </a:r>
            <a:r>
              <a:rPr sz="1800" spc="-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ch</a:t>
            </a:r>
            <a:r>
              <a:rPr sz="1800" spc="4" dirty="0" smtClean="0">
                <a:latin typeface="Times New Roman"/>
                <a:cs typeface="Times New Roman"/>
              </a:rPr>
              <a:t>i</a:t>
            </a:r>
            <a:r>
              <a:rPr sz="1800" spc="0" dirty="0" smtClean="0">
                <a:latin typeface="Times New Roman"/>
                <a:cs typeface="Times New Roman"/>
              </a:rPr>
              <a:t>ld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43448" y="1744038"/>
            <a:ext cx="4209246" cy="13515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673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Times New Roman"/>
                <a:cs typeface="Times New Roman"/>
              </a:rPr>
              <a:t>E</a:t>
            </a:r>
            <a:r>
              <a:rPr sz="1800" spc="4" dirty="0" smtClean="0">
                <a:latin typeface="Times New Roman"/>
                <a:cs typeface="Times New Roman"/>
              </a:rPr>
              <a:t>L</a:t>
            </a:r>
            <a:r>
              <a:rPr sz="1800" spc="0" dirty="0" smtClean="0">
                <a:latin typeface="Times New Roman"/>
                <a:cs typeface="Times New Roman"/>
              </a:rPr>
              <a:t>SE</a:t>
            </a:r>
            <a:endParaRPr sz="1800">
              <a:latin typeface="Times New Roman"/>
              <a:cs typeface="Times New Roman"/>
            </a:endParaRPr>
          </a:p>
          <a:p>
            <a:pPr marL="183387" marR="26730">
              <a:lnSpc>
                <a:spcPct val="95825"/>
              </a:lnSpc>
            </a:pPr>
            <a:r>
              <a:rPr sz="1800" spc="0" dirty="0" smtClean="0">
                <a:latin typeface="Times New Roman"/>
                <a:cs typeface="Times New Roman"/>
              </a:rPr>
              <a:t>SET</a:t>
            </a:r>
            <a:r>
              <a:rPr sz="1800" spc="-6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MP</a:t>
            </a:r>
            <a:r>
              <a:rPr sz="1800" spc="-75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= R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OT</a:t>
            </a:r>
            <a:endParaRPr sz="1800">
              <a:latin typeface="Times New Roman"/>
              <a:cs typeface="Times New Roman"/>
            </a:endParaRPr>
          </a:p>
          <a:p>
            <a:pPr marL="12700" indent="170687">
              <a:lnSpc>
                <a:spcPct val="100041"/>
              </a:lnSpc>
              <a:spcBef>
                <a:spcPts val="90"/>
              </a:spcBef>
            </a:pPr>
            <a:r>
              <a:rPr sz="1800" spc="0" dirty="0" smtClean="0">
                <a:latin typeface="Times New Roman"/>
                <a:cs typeface="Times New Roman"/>
              </a:rPr>
              <a:t>IF 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25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-&gt; L</a:t>
            </a:r>
            <a:r>
              <a:rPr sz="1800" spc="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FT</a:t>
            </a:r>
            <a:r>
              <a:rPr sz="1800" spc="-3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= N</a:t>
            </a:r>
            <a:r>
              <a:rPr sz="1800" spc="-9" dirty="0" smtClean="0">
                <a:latin typeface="Times New Roman"/>
                <a:cs typeface="Times New Roman"/>
              </a:rPr>
              <a:t>U</a:t>
            </a:r>
            <a:r>
              <a:rPr sz="1800" spc="0" dirty="0" smtClean="0">
                <a:latin typeface="Times New Roman"/>
                <a:cs typeface="Times New Roman"/>
              </a:rPr>
              <a:t>LL</a:t>
            </a:r>
            <a:r>
              <a:rPr sz="1800" spc="-15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A</a:t>
            </a:r>
            <a:r>
              <a:rPr sz="1800" spc="-4" dirty="0" smtClean="0">
                <a:latin typeface="Times New Roman"/>
                <a:cs typeface="Times New Roman"/>
              </a:rPr>
              <a:t>N</a:t>
            </a:r>
            <a:r>
              <a:rPr sz="1800" spc="0" dirty="0" smtClean="0">
                <a:latin typeface="Times New Roman"/>
                <a:cs typeface="Times New Roman"/>
              </a:rPr>
              <a:t>D 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-159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-&gt; RIG</a:t>
            </a:r>
            <a:r>
              <a:rPr sz="1800" spc="-4" dirty="0" smtClean="0">
                <a:latin typeface="Times New Roman"/>
                <a:cs typeface="Times New Roman"/>
              </a:rPr>
              <a:t>H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2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= N</a:t>
            </a:r>
            <a:r>
              <a:rPr sz="1800" spc="-9" dirty="0" smtClean="0">
                <a:latin typeface="Times New Roman"/>
                <a:cs typeface="Times New Roman"/>
              </a:rPr>
              <a:t>U</a:t>
            </a:r>
            <a:r>
              <a:rPr sz="1800" spc="0" dirty="0" smtClean="0">
                <a:latin typeface="Times New Roman"/>
                <a:cs typeface="Times New Roman"/>
              </a:rPr>
              <a:t>LL</a:t>
            </a:r>
            <a:endParaRPr sz="1800">
              <a:latin typeface="Times New Roman"/>
              <a:cs typeface="Times New Roman"/>
            </a:endParaRPr>
          </a:p>
          <a:p>
            <a:pPr marL="183387" marR="26730">
              <a:lnSpc>
                <a:spcPct val="95825"/>
              </a:lnSpc>
              <a:spcBef>
                <a:spcPts val="5"/>
              </a:spcBef>
            </a:pPr>
            <a:r>
              <a:rPr sz="1800" spc="0" dirty="0" smtClean="0">
                <a:latin typeface="Times New Roman"/>
                <a:cs typeface="Times New Roman"/>
              </a:rPr>
              <a:t>SET</a:t>
            </a:r>
            <a:r>
              <a:rPr sz="1800" spc="-2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2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= N</a:t>
            </a:r>
            <a:r>
              <a:rPr sz="1800" spc="-9" dirty="0" smtClean="0">
                <a:latin typeface="Times New Roman"/>
                <a:cs typeface="Times New Roman"/>
              </a:rPr>
              <a:t>U</a:t>
            </a:r>
            <a:r>
              <a:rPr sz="1800" spc="0" dirty="0" smtClean="0">
                <a:latin typeface="Times New Roman"/>
                <a:cs typeface="Times New Roman"/>
              </a:rPr>
              <a:t>LL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43448" y="3390212"/>
            <a:ext cx="3444951" cy="21748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Times New Roman"/>
                <a:cs typeface="Times New Roman"/>
              </a:rPr>
              <a:t>E</a:t>
            </a:r>
            <a:r>
              <a:rPr sz="1800" spc="4" dirty="0" smtClean="0">
                <a:latin typeface="Times New Roman"/>
                <a:cs typeface="Times New Roman"/>
              </a:rPr>
              <a:t>L</a:t>
            </a:r>
            <a:r>
              <a:rPr sz="1800" spc="0" dirty="0" smtClean="0">
                <a:latin typeface="Times New Roman"/>
                <a:cs typeface="Times New Roman"/>
              </a:rPr>
              <a:t>SE</a:t>
            </a:r>
            <a:r>
              <a:rPr sz="1800" spc="-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IF 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25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-&gt; L</a:t>
            </a:r>
            <a:r>
              <a:rPr sz="1800" spc="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FT</a:t>
            </a:r>
            <a:r>
              <a:rPr sz="1800" spc="-3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!= N</a:t>
            </a:r>
            <a:r>
              <a:rPr sz="1800" spc="-4" dirty="0" smtClean="0">
                <a:latin typeface="Times New Roman"/>
                <a:cs typeface="Times New Roman"/>
              </a:rPr>
              <a:t>U</a:t>
            </a:r>
            <a:r>
              <a:rPr sz="1800" spc="0" dirty="0" smtClean="0">
                <a:latin typeface="Times New Roman"/>
                <a:cs typeface="Times New Roman"/>
              </a:rPr>
              <a:t>LL</a:t>
            </a:r>
            <a:endParaRPr sz="1800">
              <a:latin typeface="Times New Roman"/>
              <a:cs typeface="Times New Roman"/>
            </a:endParaRPr>
          </a:p>
          <a:p>
            <a:pPr marL="127000" marR="34290">
              <a:lnSpc>
                <a:spcPct val="95825"/>
              </a:lnSpc>
            </a:pPr>
            <a:r>
              <a:rPr sz="1800" spc="0" dirty="0" smtClean="0">
                <a:latin typeface="Times New Roman"/>
                <a:cs typeface="Times New Roman"/>
              </a:rPr>
              <a:t>SET</a:t>
            </a:r>
            <a:r>
              <a:rPr sz="1800" spc="-3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=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-&gt;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L</a:t>
            </a:r>
            <a:r>
              <a:rPr sz="1800" spc="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FT</a:t>
            </a:r>
            <a:endParaRPr sz="1800">
              <a:latin typeface="Times New Roman"/>
              <a:cs typeface="Times New Roman"/>
            </a:endParaRPr>
          </a:p>
          <a:p>
            <a:pPr marL="127000" marR="3429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Times New Roman"/>
                <a:cs typeface="Times New Roman"/>
              </a:rPr>
              <a:t>E</a:t>
            </a:r>
            <a:r>
              <a:rPr sz="1800" spc="4" dirty="0" smtClean="0">
                <a:latin typeface="Times New Roman"/>
                <a:cs typeface="Times New Roman"/>
              </a:rPr>
              <a:t>L</a:t>
            </a:r>
            <a:r>
              <a:rPr sz="1800" spc="-4" dirty="0" smtClean="0">
                <a:latin typeface="Times New Roman"/>
                <a:cs typeface="Times New Roman"/>
              </a:rPr>
              <a:t>S</a:t>
            </a:r>
            <a:r>
              <a:rPr sz="1800" spc="0" dirty="0" smtClean="0">
                <a:latin typeface="Times New Roman"/>
                <a:cs typeface="Times New Roman"/>
              </a:rPr>
              <a:t>E</a:t>
            </a:r>
            <a:endParaRPr sz="1800">
              <a:latin typeface="Times New Roman"/>
              <a:cs typeface="Times New Roman"/>
            </a:endParaRPr>
          </a:p>
          <a:p>
            <a:pPr marL="127000" marR="209388" indent="114300">
              <a:lnSpc>
                <a:spcPct val="100041"/>
              </a:lnSpc>
              <a:spcBef>
                <a:spcPts val="90"/>
              </a:spcBef>
            </a:pPr>
            <a:r>
              <a:rPr sz="1800" spc="0" dirty="0" smtClean="0">
                <a:latin typeface="Times New Roman"/>
                <a:cs typeface="Times New Roman"/>
              </a:rPr>
              <a:t>SET</a:t>
            </a:r>
            <a:r>
              <a:rPr sz="1800" spc="-3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=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RO</a:t>
            </a:r>
            <a:r>
              <a:rPr sz="1800" spc="-4" dirty="0" smtClean="0">
                <a:latin typeface="Times New Roman"/>
                <a:cs typeface="Times New Roman"/>
              </a:rPr>
              <a:t>O</a:t>
            </a:r>
            <a:r>
              <a:rPr sz="1800" spc="0" dirty="0" smtClean="0">
                <a:latin typeface="Times New Roman"/>
                <a:cs typeface="Times New Roman"/>
              </a:rPr>
              <a:t>T</a:t>
            </a:r>
            <a:r>
              <a:rPr sz="1800" spc="-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-&gt;</a:t>
            </a:r>
            <a:r>
              <a:rPr sz="1800" spc="-1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RIG</a:t>
            </a:r>
            <a:r>
              <a:rPr sz="1800" spc="-4" dirty="0" smtClean="0">
                <a:latin typeface="Times New Roman"/>
                <a:cs typeface="Times New Roman"/>
              </a:rPr>
              <a:t>H</a:t>
            </a:r>
            <a:r>
              <a:rPr sz="1800" spc="0" dirty="0" smtClean="0">
                <a:latin typeface="Times New Roman"/>
                <a:cs typeface="Times New Roman"/>
              </a:rPr>
              <a:t>T [END OF IF]</a:t>
            </a:r>
            <a:endParaRPr sz="1800">
              <a:latin typeface="Times New Roman"/>
              <a:cs typeface="Times New Roman"/>
            </a:endParaRPr>
          </a:p>
          <a:p>
            <a:pPr marL="12700" marR="2056882" indent="114300">
              <a:lnSpc>
                <a:spcPct val="100041"/>
              </a:lnSpc>
            </a:pP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18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EE</a:t>
            </a:r>
            <a:r>
              <a:rPr sz="1800" spc="-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800" spc="4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MP </a:t>
            </a:r>
            <a:r>
              <a:rPr sz="1800" spc="0" dirty="0" smtClean="0">
                <a:latin typeface="Times New Roman"/>
                <a:cs typeface="Times New Roman"/>
              </a:rPr>
              <a:t>[END OF IF] </a:t>
            </a:r>
            <a:r>
              <a:rPr sz="1800" b="1" spc="0" dirty="0" smtClean="0">
                <a:latin typeface="Times New Roman"/>
                <a:cs typeface="Times New Roman"/>
              </a:rPr>
              <a:t>Step 2: </a:t>
            </a:r>
            <a:r>
              <a:rPr sz="1800" spc="0" dirty="0" smtClean="0">
                <a:latin typeface="Times New Roman"/>
                <a:cs typeface="Times New Roman"/>
              </a:rPr>
              <a:t>END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8418" y="5162271"/>
            <a:ext cx="4113424" cy="4724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SE</a:t>
            </a:r>
            <a:r>
              <a:rPr sz="1600" spc="-18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IF</a:t>
            </a:r>
            <a:r>
              <a:rPr sz="1600" spc="-1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ROOT</a:t>
            </a:r>
            <a:r>
              <a:rPr sz="1600" spc="-88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&gt; L</a:t>
            </a:r>
            <a:r>
              <a:rPr sz="1600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FT</a:t>
            </a:r>
            <a:r>
              <a:rPr sz="1600" spc="-123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AND</a:t>
            </a:r>
            <a:r>
              <a:rPr sz="1600" spc="-59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ROOT</a:t>
            </a:r>
            <a:r>
              <a:rPr sz="1600" spc="-73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&gt; RIG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endParaRPr sz="1600">
              <a:latin typeface="Times New Roman"/>
              <a:cs typeface="Times New Roman"/>
            </a:endParaRPr>
          </a:p>
          <a:p>
            <a:pPr marL="12700" marR="30449">
              <a:lnSpc>
                <a:spcPct val="95825"/>
              </a:lnSpc>
            </a:pP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SET</a:t>
            </a:r>
            <a:r>
              <a:rPr sz="1600" spc="-88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MP</a:t>
            </a:r>
            <a:r>
              <a:rPr sz="1600" spc="-97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= </a:t>
            </a:r>
            <a:r>
              <a:rPr sz="1600" spc="4" dirty="0" smtClean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1600" spc="4" dirty="0" smtClean="0">
                <a:solidFill>
                  <a:srgbClr val="FF0000"/>
                </a:solidFill>
                <a:latin typeface="Times New Roman"/>
                <a:cs typeface="Times New Roman"/>
              </a:rPr>
              <a:t>nd</a:t>
            </a:r>
            <a:r>
              <a:rPr sz="1600" spc="-29" dirty="0" smtClean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600" spc="9" dirty="0" smtClean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REE</a:t>
            </a:r>
            <a:r>
              <a:rPr sz="1600" spc="-53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&gt;</a:t>
            </a:r>
            <a:r>
              <a:rPr sz="1600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16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FT)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8418" y="6020783"/>
            <a:ext cx="3358566" cy="2280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SET</a:t>
            </a:r>
            <a:r>
              <a:rPr sz="1600" spc="-5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ROOT</a:t>
            </a:r>
            <a:r>
              <a:rPr sz="1600" spc="-8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</a:t>
            </a:r>
            <a:r>
              <a:rPr sz="1600" spc="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600" spc="-1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600" spc="-1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600" spc="-1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=</a:t>
            </a:r>
            <a:r>
              <a:rPr sz="1600" spc="-3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MP</a:t>
            </a:r>
            <a:r>
              <a:rPr sz="1600" spc="-9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</a:t>
            </a:r>
            <a:r>
              <a:rPr sz="1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600" spc="-1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600" spc="-1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08710" y="6264623"/>
            <a:ext cx="3462639" cy="2280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Delete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ROOT</a:t>
            </a:r>
            <a:r>
              <a:rPr sz="1600" spc="-9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</a:t>
            </a:r>
            <a:r>
              <a:rPr sz="1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1600" spc="-1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1600" spc="-6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MP</a:t>
            </a:r>
            <a:r>
              <a:rPr sz="1600" spc="-82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&gt;</a:t>
            </a:r>
            <a:r>
              <a:rPr sz="16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1600" spc="-1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600" spc="-1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5664708" y="693420"/>
            <a:ext cx="5170932" cy="43235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76656" y="693420"/>
            <a:ext cx="4611624" cy="38801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5879592" y="765048"/>
            <a:ext cx="4934712" cy="35996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76656" y="765048"/>
            <a:ext cx="4643628" cy="38816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bject 31"/>
          <p:cNvSpPr/>
          <p:nvPr/>
        </p:nvSpPr>
        <p:spPr>
          <a:xfrm>
            <a:off x="911352" y="3017520"/>
            <a:ext cx="7743444" cy="2685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756310" y="708538"/>
            <a:ext cx="169825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Exa</a:t>
            </a:r>
            <a:r>
              <a:rPr sz="3200" b="1" u="heavy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m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ple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6310" y="1956740"/>
            <a:ext cx="128637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Consi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49957" y="1956740"/>
            <a:ext cx="3999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459609" y="1956740"/>
            <a:ext cx="99702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ng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463620" y="1956740"/>
            <a:ext cx="92958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402251" y="1956740"/>
            <a:ext cx="69338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wh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104739" y="1956740"/>
            <a:ext cx="55858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672353" y="1956740"/>
            <a:ext cx="5109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92189" y="1956740"/>
            <a:ext cx="60766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alue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810324" y="1956740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=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98919" y="1956740"/>
            <a:ext cx="30004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5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307986" y="1956740"/>
            <a:ext cx="21783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33614" y="1956740"/>
            <a:ext cx="84693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eleted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88121" y="1956740"/>
            <a:ext cx="54365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99210" y="2231060"/>
            <a:ext cx="3999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08861" y="2231060"/>
            <a:ext cx="51576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BST-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1533144" y="1450848"/>
            <a:ext cx="7057644" cy="41772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6310" y="708538"/>
            <a:ext cx="109933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BOOK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68796" y="708538"/>
            <a:ext cx="52215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18936" y="708538"/>
            <a:ext cx="99542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TREE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110853" y="6163081"/>
            <a:ext cx="102485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endParaRPr sz="9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836104" y="3645407"/>
            <a:ext cx="7748587" cy="26852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6"/>
              </a:spcBef>
            </a:pPr>
            <a:endParaRPr sz="800"/>
          </a:p>
          <a:p>
            <a:pPr>
              <a:lnSpc>
                <a:spcPct val="96761"/>
              </a:lnSpc>
              <a:spcBef>
                <a:spcPts val="19000"/>
              </a:spcBef>
            </a:pP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LA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ENGINE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900" spc="1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900" spc="10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5/26/2020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39724" y="3645407"/>
            <a:ext cx="7744968" cy="2685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56310" y="708538"/>
            <a:ext cx="226503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Metho</a:t>
            </a:r>
            <a:r>
              <a:rPr sz="3200" b="1" u="heavy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200" b="1" u="heavy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-</a:t>
            </a:r>
            <a:r>
              <a:rPr sz="3200" b="1" u="heavy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02: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6427" y="1762961"/>
            <a:ext cx="8244433" cy="14582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2095"/>
              </a:lnSpc>
              <a:spcBef>
                <a:spcPts val="104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-109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isit to the l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ft subtree of the de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2700" spc="-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node.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5825"/>
              </a:lnSpc>
              <a:spcBef>
                <a:spcPts val="835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Pluck the gr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ue 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ement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1800" spc="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inord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esso</a:t>
            </a:r>
            <a:r>
              <a:rPr sz="1800" spc="-1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 marR="34290">
              <a:lnSpc>
                <a:spcPct val="95825"/>
              </a:lnSpc>
              <a:spcBef>
                <a:spcPts val="928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Rep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 de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ement</a:t>
            </a:r>
            <a:r>
              <a:rPr sz="18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wi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8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 inord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 pr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</a:t>
            </a:r>
            <a:r>
              <a:rPr sz="18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esso</a:t>
            </a:r>
            <a:r>
              <a:rPr sz="1800" spc="-1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130"/>
              </a:lnSpc>
              <a:spcBef>
                <a:spcPts val="1037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Consider the fol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owing ex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ple where node with va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ue = 15</a:t>
            </a:r>
            <a:r>
              <a:rPr sz="2700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d</a:t>
            </a:r>
            <a:r>
              <a:rPr sz="2700" spc="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700" spc="-2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from</a:t>
            </a:r>
            <a:r>
              <a:rPr sz="2700" spc="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700" spc="-9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700" spc="-4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700" spc="-15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700" spc="0" baseline="1610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 txBox="1"/>
          <p:nvPr/>
        </p:nvSpPr>
        <p:spPr>
          <a:xfrm>
            <a:off x="756310" y="708637"/>
            <a:ext cx="642266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Ad</a:t>
            </a:r>
            <a:r>
              <a:rPr sz="3200" spc="14" dirty="0" smtClean="0">
                <a:solidFill>
                  <a:srgbClr val="90C225"/>
                </a:solidFill>
                <a:latin typeface="Times New Roman"/>
                <a:cs typeface="Times New Roman"/>
              </a:rPr>
              <a:t>v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n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tages</a:t>
            </a:r>
            <a:r>
              <a:rPr sz="3200" spc="-2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of using</a:t>
            </a:r>
            <a:r>
              <a:rPr sz="3200" spc="-19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bin</a:t>
            </a:r>
            <a:r>
              <a:rPr sz="3200" spc="14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ry</a:t>
            </a:r>
            <a:r>
              <a:rPr sz="3200" spc="-14" dirty="0" smtClean="0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se</a:t>
            </a:r>
            <a:r>
              <a:rPr sz="3200" spc="9" dirty="0" smtClean="0">
                <a:solidFill>
                  <a:srgbClr val="90C225"/>
                </a:solidFill>
                <a:latin typeface="Times New Roman"/>
                <a:cs typeface="Times New Roman"/>
              </a:rPr>
              <a:t>a</a:t>
            </a:r>
            <a:r>
              <a:rPr sz="3200" spc="0" dirty="0" smtClean="0">
                <a:solidFill>
                  <a:srgbClr val="90C225"/>
                </a:solidFill>
                <a:latin typeface="Times New Roman"/>
                <a:cs typeface="Times New Roman"/>
              </a:rPr>
              <a:t>rch tree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99210" y="1351125"/>
            <a:ext cx="8143697" cy="15542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2400" spc="1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eco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1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ve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400" spc="1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-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ficient</a:t>
            </a:r>
            <a:r>
              <a:rPr sz="2400" spc="10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400" spc="1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400" spc="1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binary</a:t>
            </a:r>
            <a:r>
              <a:rPr sz="2400" spc="1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search</a:t>
            </a:r>
            <a:r>
              <a:rPr sz="2400" spc="1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1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since,</a:t>
            </a:r>
            <a:r>
              <a:rPr sz="2400" spc="1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we</a:t>
            </a:r>
            <a:endParaRPr sz="2400">
              <a:latin typeface="Times New Roman"/>
              <a:cs typeface="Times New Roman"/>
            </a:endParaRPr>
          </a:p>
          <a:p>
            <a:pPr marL="12700" marR="5186">
              <a:lnSpc>
                <a:spcPct val="100041"/>
              </a:lnSpc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get</a:t>
            </a:r>
            <a:r>
              <a:rPr sz="2400" spc="17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400" spc="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int</a:t>
            </a:r>
            <a:r>
              <a:rPr sz="2400" spc="1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1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each</a:t>
            </a:r>
            <a:r>
              <a:rPr sz="2400" spc="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step,</a:t>
            </a:r>
            <a:r>
              <a:rPr sz="2400" spc="1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about</a:t>
            </a:r>
            <a:r>
              <a:rPr sz="2400" spc="17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which</a:t>
            </a:r>
            <a:r>
              <a:rPr sz="2400" spc="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su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b-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</a:t>
            </a:r>
            <a:r>
              <a:rPr sz="2400" spc="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tains</a:t>
            </a:r>
            <a:r>
              <a:rPr sz="2400" spc="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de</a:t>
            </a:r>
            <a:r>
              <a:rPr sz="2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ired el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999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400" spc="1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</a:t>
            </a:r>
            <a:r>
              <a:rPr sz="2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ary</a:t>
            </a:r>
            <a:r>
              <a:rPr sz="2400" spc="17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search</a:t>
            </a:r>
            <a:r>
              <a:rPr sz="2400" spc="18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</a:t>
            </a:r>
            <a:r>
              <a:rPr sz="2400" spc="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400" spc="1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cons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red</a:t>
            </a:r>
            <a:r>
              <a:rPr sz="2400" spc="1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2400" spc="18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-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ficient</a:t>
            </a:r>
            <a:r>
              <a:rPr sz="2400" spc="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data</a:t>
            </a:r>
            <a:r>
              <a:rPr sz="2400" spc="1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uc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ture</a:t>
            </a:r>
            <a:r>
              <a:rPr sz="2400" spc="18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56310" y="1397721"/>
            <a:ext cx="276311" cy="269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900">
              <a:latin typeface="Arellion"/>
              <a:cs typeface="Arellio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310" y="2621747"/>
            <a:ext cx="276311" cy="269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900">
              <a:latin typeface="Arellion"/>
              <a:cs typeface="Arellio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99210" y="2940911"/>
            <a:ext cx="247688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pa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</a:t>
            </a:r>
            <a:r>
              <a:rPr sz="2400" spc="27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 </a:t>
            </a:r>
            <a:r>
              <a:rPr sz="2400" spc="27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arrays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93414" y="2940911"/>
            <a:ext cx="51003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321302" y="2940911"/>
            <a:ext cx="83312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linked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69230" y="2940911"/>
            <a:ext cx="63957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list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26912" y="2940911"/>
            <a:ext cx="32623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68872" y="2940911"/>
            <a:ext cx="123758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ching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823708" y="2940911"/>
            <a:ext cx="105958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proc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ss,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002014" y="2940911"/>
            <a:ext cx="23876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99210" y="3306925"/>
            <a:ext cx="814125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oves</a:t>
            </a:r>
            <a:r>
              <a:rPr sz="2400" spc="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half</a:t>
            </a:r>
            <a:r>
              <a:rPr sz="2400" spc="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sub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-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ee</a:t>
            </a:r>
            <a:r>
              <a:rPr sz="2400" spc="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eve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400" spc="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te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r>
              <a:rPr sz="2400" spc="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ing</a:t>
            </a:r>
            <a:r>
              <a:rPr sz="2400" spc="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for</a:t>
            </a:r>
            <a:r>
              <a:rPr sz="2400" spc="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</a:t>
            </a:r>
            <a:r>
              <a:rPr sz="2400" spc="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ele</a:t>
            </a:r>
            <a:r>
              <a:rPr sz="2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ent</a:t>
            </a:r>
            <a:r>
              <a:rPr sz="2400" spc="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400" spc="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9210" y="3672685"/>
            <a:ext cx="4213076" cy="15558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3506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binary</a:t>
            </a:r>
            <a:r>
              <a:rPr sz="2400" spc="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sear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400" spc="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</a:t>
            </a:r>
            <a:r>
              <a:rPr sz="2400" spc="2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takes</a:t>
            </a:r>
            <a:r>
              <a:rPr sz="2400" spc="2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o(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og2n)</a:t>
            </a:r>
            <a:endParaRPr sz="2400">
              <a:latin typeface="Times New Roman"/>
              <a:cs typeface="Times New Roman"/>
            </a:endParaRPr>
          </a:p>
          <a:p>
            <a:pPr marL="12700" marR="6988">
              <a:lnSpc>
                <a:spcPct val="95825"/>
              </a:lnSpc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tak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 sea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2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 el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ent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0(n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)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1128"/>
              </a:spcBef>
            </a:pP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15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lso</a:t>
            </a:r>
            <a:r>
              <a:rPr sz="2400" spc="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sp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ee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400" spc="1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up</a:t>
            </a:r>
            <a:r>
              <a:rPr sz="2400" spc="1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400" spc="1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2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ertion</a:t>
            </a:r>
            <a:r>
              <a:rPr sz="2400" spc="1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and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120"/>
              </a:spcBef>
            </a:pP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that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ay</a:t>
            </a:r>
            <a:r>
              <a:rPr sz="2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and</a:t>
            </a:r>
            <a:r>
              <a:rPr sz="24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nked</a:t>
            </a:r>
            <a:r>
              <a:rPr sz="2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4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11902" y="3672685"/>
            <a:ext cx="104734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ti</a:t>
            </a:r>
            <a:r>
              <a:rPr sz="2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r>
              <a:rPr sz="2400" spc="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392672" y="3672685"/>
            <a:ext cx="284962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worst</a:t>
            </a:r>
            <a:r>
              <a:rPr sz="2400" spc="2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case,</a:t>
            </a:r>
            <a:r>
              <a:rPr sz="2400" spc="2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400" spc="2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im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2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0190" y="4531976"/>
            <a:ext cx="105116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el</a:t>
            </a:r>
            <a:r>
              <a:rPr sz="24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4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06388" y="4531976"/>
            <a:ext cx="283491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ope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ations</a:t>
            </a:r>
            <a:r>
              <a:rPr sz="2400" spc="1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2400" spc="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4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4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pare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4578568"/>
            <a:ext cx="276624" cy="2695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900">
              <a:latin typeface="Arellion"/>
              <a:cs typeface="Arelli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7359396" y="839724"/>
            <a:ext cx="3829811" cy="4229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56310" y="708538"/>
            <a:ext cx="333026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TIME COMPLEXITY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2176640"/>
            <a:ext cx="4517699" cy="9113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02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025" spc="552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550" spc="-59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550" spc="-4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im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550" spc="-4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</a:t>
            </a:r>
            <a:r>
              <a:rPr sz="2550" spc="-9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550" spc="-4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ex</a:t>
            </a:r>
            <a:r>
              <a:rPr sz="2550" spc="-9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550" spc="-4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y of</a:t>
            </a:r>
            <a:r>
              <a:rPr sz="2550" spc="-4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550" spc="-9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550" spc="9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BST</a:t>
            </a:r>
            <a:r>
              <a:rPr sz="2550" spc="-39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Opera</a:t>
            </a:r>
            <a:r>
              <a:rPr sz="2550" spc="-9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550" spc="-4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ons</a:t>
            </a:r>
            <a:r>
              <a:rPr sz="2550" spc="-25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= </a:t>
            </a:r>
            <a:r>
              <a:rPr sz="2550" spc="4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2550" spc="-4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).</a:t>
            </a:r>
            <a:endParaRPr sz="1700">
              <a:latin typeface="Times New Roman"/>
              <a:cs typeface="Times New Roman"/>
            </a:endParaRPr>
          </a:p>
          <a:p>
            <a:pPr marL="12700" marR="32506">
              <a:lnSpc>
                <a:spcPct val="96938"/>
              </a:lnSpc>
              <a:spcBef>
                <a:spcPts val="415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350" spc="552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ere,</a:t>
            </a:r>
            <a:r>
              <a:rPr sz="17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= </a:t>
            </a:r>
            <a:r>
              <a:rPr sz="17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ght</a:t>
            </a:r>
            <a:r>
              <a:rPr sz="17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 bina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y sea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17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</a:t>
            </a:r>
            <a:endParaRPr sz="1700">
              <a:latin typeface="Times New Roman"/>
              <a:cs typeface="Times New Roman"/>
            </a:endParaRPr>
          </a:p>
          <a:p>
            <a:pPr marL="12700" marR="32506">
              <a:lnSpc>
                <a:spcPts val="2020"/>
              </a:lnSpc>
              <a:spcBef>
                <a:spcPts val="626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  </a:t>
            </a:r>
            <a:r>
              <a:rPr sz="2025" spc="27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550" b="1" u="heavy" spc="-9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2550" b="1" u="heavy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orst</a:t>
            </a:r>
            <a:r>
              <a:rPr sz="2550" b="1" u="heavy" spc="-1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b="1" u="heavy" spc="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550" b="1" u="heavy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ase-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3514069"/>
            <a:ext cx="5008065" cy="1244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2461">
              <a:lnSpc>
                <a:spcPts val="2000"/>
              </a:lnSpc>
              <a:spcBef>
                <a:spcPts val="100"/>
              </a:spcBef>
            </a:pPr>
            <a:r>
              <a:rPr sz="202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025" spc="552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2550" spc="-9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4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</a:t>
            </a:r>
            <a:r>
              <a:rPr sz="2550" spc="-4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550" spc="-9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51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case,</a:t>
            </a: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96938"/>
              </a:lnSpc>
              <a:spcBef>
                <a:spcPts val="425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350" spc="552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17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nary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17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 a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ke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17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nary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17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ree.</a:t>
            </a:r>
            <a:endParaRPr sz="1700">
              <a:latin typeface="Times New Roman"/>
              <a:cs typeface="Times New Roman"/>
            </a:endParaRPr>
          </a:p>
          <a:p>
            <a:pPr marL="12700" marR="32461">
              <a:lnSpc>
                <a:spcPct val="96938"/>
              </a:lnSpc>
              <a:spcBef>
                <a:spcPts val="513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350" spc="552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ght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nary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1700" spc="-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</a:t>
            </a:r>
            <a:r>
              <a:rPr sz="17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beco</a:t>
            </a:r>
            <a:r>
              <a:rPr sz="17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</a:t>
            </a:r>
            <a:r>
              <a:rPr sz="17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n.</a:t>
            </a:r>
            <a:endParaRPr sz="1700">
              <a:latin typeface="Times New Roman"/>
              <a:cs typeface="Times New Roman"/>
            </a:endParaRPr>
          </a:p>
          <a:p>
            <a:pPr marL="12700" marR="32461">
              <a:lnSpc>
                <a:spcPts val="2020"/>
              </a:lnSpc>
              <a:spcBef>
                <a:spcPts val="614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025" spc="552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So,</a:t>
            </a:r>
            <a:r>
              <a:rPr sz="2550" spc="-3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-5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im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550" spc="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ex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550" spc="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2550" spc="-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BST</a:t>
            </a:r>
            <a:r>
              <a:rPr sz="2550" spc="-3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pera</a:t>
            </a:r>
            <a:r>
              <a:rPr sz="2550" spc="-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ons</a:t>
            </a:r>
            <a:r>
              <a:rPr sz="2550" spc="-1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= </a:t>
            </a:r>
            <a:r>
              <a:rPr sz="2550" spc="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(n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)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5186151"/>
            <a:ext cx="6904786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05"/>
              </a:lnSpc>
              <a:spcBef>
                <a:spcPts val="95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025" spc="552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2550" spc="-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550" spc="1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case,</a:t>
            </a:r>
            <a:r>
              <a:rPr sz="2550" spc="-2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nary</a:t>
            </a:r>
            <a:r>
              <a:rPr sz="2550" spc="-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ch</a:t>
            </a:r>
            <a:r>
              <a:rPr sz="2550" spc="-1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ree</a:t>
            </a:r>
            <a:r>
              <a:rPr sz="2550" spc="-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s as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good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as</a:t>
            </a:r>
            <a:r>
              <a:rPr sz="2550" spc="-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unorde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ed</a:t>
            </a:r>
            <a:r>
              <a:rPr sz="2550" spc="-2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li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st</a:t>
            </a:r>
            <a:r>
              <a:rPr sz="2550" spc="1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w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no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benef</a:t>
            </a:r>
            <a:r>
              <a:rPr sz="2550" spc="-9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550" spc="-4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550" spc="0" baseline="1705" dirty="0" smtClean="0">
                <a:solidFill>
                  <a:srgbClr val="404040"/>
                </a:solidFill>
                <a:latin typeface="Times New Roman"/>
                <a:cs typeface="Times New Roman"/>
              </a:rPr>
              <a:t>s.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676735" y="2893314"/>
            <a:ext cx="5237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7391400" y="2348483"/>
            <a:ext cx="2686811" cy="2410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56310" y="982281"/>
            <a:ext cx="1654772" cy="7116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176">
              <a:lnSpc>
                <a:spcPts val="2340"/>
              </a:lnSpc>
              <a:spcBef>
                <a:spcPts val="117"/>
              </a:spcBef>
            </a:pPr>
            <a:r>
              <a:rPr sz="2400" spc="0" baseline="4266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400" spc="150" baseline="42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000" b="1" spc="-4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3000" b="1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est</a:t>
            </a:r>
            <a:r>
              <a:rPr sz="3000" b="1" spc="-9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000" b="1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3000" b="1" spc="4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000" b="1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se-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2360"/>
              </a:lnSpc>
              <a:spcBef>
                <a:spcPts val="906"/>
              </a:spcBef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600" spc="15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r>
              <a:rPr sz="20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best</a:t>
            </a:r>
            <a:r>
              <a:rPr sz="20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case,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2277935"/>
            <a:ext cx="5970895" cy="7118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2400" spc="0" baseline="4266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400" spc="150" baseline="42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3000" spc="-9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binary</a:t>
            </a:r>
            <a:r>
              <a:rPr sz="3000" spc="-19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</a:t>
            </a:r>
            <a:r>
              <a:rPr sz="3000" spc="-4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rch</a:t>
            </a:r>
            <a:r>
              <a:rPr sz="3000" spc="-25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</a:t>
            </a:r>
            <a:r>
              <a:rPr sz="3000" spc="-14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</a:t>
            </a:r>
            <a:r>
              <a:rPr sz="3000" spc="-14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a bal</a:t>
            </a:r>
            <a:r>
              <a:rPr sz="3000" spc="-9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nced</a:t>
            </a:r>
            <a:r>
              <a:rPr sz="3000" spc="-29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binary</a:t>
            </a:r>
            <a:r>
              <a:rPr sz="3000" spc="-19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</a:t>
            </a:r>
            <a:r>
              <a:rPr sz="3000" spc="-4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rch</a:t>
            </a:r>
            <a:r>
              <a:rPr sz="3000" spc="-25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</a:t>
            </a:r>
            <a:r>
              <a:rPr sz="3000" spc="-9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3000" spc="0" baseline="4348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marR="38221">
              <a:lnSpc>
                <a:spcPts val="2360"/>
              </a:lnSpc>
              <a:spcBef>
                <a:spcPts val="907"/>
              </a:spcBef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600" spc="15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Heig</a:t>
            </a:r>
            <a:r>
              <a:rPr sz="20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0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20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the</a:t>
            </a:r>
            <a:r>
              <a:rPr sz="20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bi</a:t>
            </a:r>
            <a:r>
              <a:rPr sz="20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ary</a:t>
            </a:r>
            <a:r>
              <a:rPr sz="20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search</a:t>
            </a:r>
            <a:r>
              <a:rPr sz="20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tree</a:t>
            </a:r>
            <a:r>
              <a:rPr sz="20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bec</a:t>
            </a:r>
            <a:r>
              <a:rPr sz="20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0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es</a:t>
            </a:r>
            <a:r>
              <a:rPr sz="20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lo</a:t>
            </a:r>
            <a:r>
              <a:rPr sz="20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20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0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)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3142670"/>
            <a:ext cx="1320923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05"/>
              </a:lnSpc>
              <a:spcBef>
                <a:spcPts val="110"/>
              </a:spcBef>
            </a:pPr>
            <a:r>
              <a:rPr sz="2400" spc="0" baseline="1422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400" spc="150" baseline="1422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000" spc="0" baseline="14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3000" spc="4" baseline="14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3000" spc="0" baseline="14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,</a:t>
            </a:r>
            <a:r>
              <a:rPr sz="3000" spc="-54" baseline="14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3000" spc="-69" baseline="14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3000" spc="0" baseline="14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3000" spc="-29" baseline="14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3000" spc="0" baseline="144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8811" y="3142670"/>
            <a:ext cx="4321260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5"/>
              </a:lnSpc>
              <a:spcBef>
                <a:spcPts val="107"/>
              </a:spcBef>
            </a:pP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co</a:t>
            </a:r>
            <a:r>
              <a:rPr sz="20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plexity</a:t>
            </a:r>
            <a:r>
              <a:rPr sz="20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of</a:t>
            </a:r>
            <a:r>
              <a:rPr sz="20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BST</a:t>
            </a:r>
            <a:r>
              <a:rPr sz="2000" spc="-3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pe</a:t>
            </a:r>
            <a:r>
              <a:rPr sz="20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0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io</a:t>
            </a:r>
            <a:r>
              <a:rPr sz="20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000" spc="-4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=</a:t>
            </a:r>
            <a:r>
              <a:rPr sz="20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000" spc="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sz="2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lo</a:t>
            </a:r>
            <a:r>
              <a:rPr sz="20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0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0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).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756310" y="708538"/>
            <a:ext cx="355469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APPL</a:t>
            </a:r>
            <a:r>
              <a:rPr sz="32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200" spc="-314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TIONS -BST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1489352"/>
            <a:ext cx="288328" cy="25281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61">
              <a:lnSpc>
                <a:spcPts val="2245"/>
              </a:lnSpc>
              <a:spcBef>
                <a:spcPts val="112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1)</a:t>
            </a:r>
            <a:endParaRPr sz="21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988"/>
              </a:spcBef>
            </a:pP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2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)</a:t>
            </a:r>
            <a:endParaRPr sz="2100">
              <a:latin typeface="Times New Roman"/>
              <a:cs typeface="Times New Roman"/>
            </a:endParaRPr>
          </a:p>
          <a:p>
            <a:pPr marL="12700" marR="761">
              <a:lnSpc>
                <a:spcPct val="95825"/>
              </a:lnSpc>
              <a:spcBef>
                <a:spcPts val="1113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3)</a:t>
            </a:r>
            <a:endParaRPr sz="2100">
              <a:latin typeface="Times New Roman"/>
              <a:cs typeface="Times New Roman"/>
            </a:endParaRPr>
          </a:p>
          <a:p>
            <a:pPr marL="12700" marR="761">
              <a:lnSpc>
                <a:spcPct val="95825"/>
              </a:lnSpc>
              <a:spcBef>
                <a:spcPts val="1103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4)</a:t>
            </a:r>
            <a:endParaRPr sz="2100">
              <a:latin typeface="Times New Roman"/>
              <a:cs typeface="Times New Roman"/>
            </a:endParaRPr>
          </a:p>
          <a:p>
            <a:pPr marL="12700" marR="761">
              <a:lnSpc>
                <a:spcPct val="95825"/>
              </a:lnSpc>
              <a:spcBef>
                <a:spcPts val="1101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5)</a:t>
            </a:r>
            <a:endParaRPr sz="2100">
              <a:latin typeface="Times New Roman"/>
              <a:cs typeface="Times New Roman"/>
            </a:endParaRPr>
          </a:p>
          <a:p>
            <a:pPr marL="12700" marR="462">
              <a:lnSpc>
                <a:spcPct val="95825"/>
              </a:lnSpc>
              <a:spcBef>
                <a:spcPts val="1113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7)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45146" y="1489352"/>
            <a:ext cx="620232" cy="1186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758">
              <a:lnSpc>
                <a:spcPts val="2245"/>
              </a:lnSpc>
              <a:spcBef>
                <a:spcPts val="112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Used</a:t>
            </a:r>
            <a:endParaRPr sz="2100">
              <a:latin typeface="Times New Roman"/>
              <a:cs typeface="Times New Roman"/>
            </a:endParaRPr>
          </a:p>
          <a:p>
            <a:pPr marL="13461">
              <a:lnSpc>
                <a:spcPct val="95825"/>
              </a:lnSpc>
              <a:spcBef>
                <a:spcPts val="988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Used</a:t>
            </a:r>
            <a:endParaRPr sz="2100">
              <a:latin typeface="Times New Roman"/>
              <a:cs typeface="Times New Roman"/>
            </a:endParaRPr>
          </a:p>
          <a:p>
            <a:pPr marL="13423" marR="6034">
              <a:lnSpc>
                <a:spcPct val="95825"/>
              </a:lnSpc>
              <a:spcBef>
                <a:spcPts val="1113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Used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59889" y="1489352"/>
            <a:ext cx="3604513" cy="1186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45"/>
              </a:lnSpc>
              <a:spcBef>
                <a:spcPts val="112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 e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x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pr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ss</a:t>
            </a:r>
            <a:r>
              <a:rPr sz="21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ari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1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ic</a:t>
            </a:r>
            <a:r>
              <a:rPr sz="2100" spc="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x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pr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ssi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ns</a:t>
            </a:r>
            <a:endParaRPr sz="2100">
              <a:latin typeface="Times New Roman"/>
              <a:cs typeface="Times New Roman"/>
            </a:endParaRPr>
          </a:p>
          <a:p>
            <a:pPr marL="13423" marR="532737" indent="38">
              <a:lnSpc>
                <a:spcPts val="3529"/>
              </a:lnSpc>
              <a:spcBef>
                <a:spcPts val="299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to ev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e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x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pr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ssi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-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tre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s. </a:t>
            </a:r>
            <a:r>
              <a:rPr sz="21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or 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x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1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IP</a:t>
            </a:r>
            <a:r>
              <a:rPr sz="2100" spc="-8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dr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sses.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9869" y="2830726"/>
            <a:ext cx="4680047" cy="11867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7977" marR="46001">
              <a:lnSpc>
                <a:spcPts val="2245"/>
              </a:lnSpc>
              <a:spcBef>
                <a:spcPts val="112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used to i</a:t>
            </a:r>
            <a:r>
              <a:rPr sz="21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100" spc="-139" dirty="0" smtClean="0">
                <a:solidFill>
                  <a:srgbClr val="404040"/>
                </a:solidFill>
                <a:latin typeface="Times New Roman"/>
                <a:cs typeface="Times New Roman"/>
              </a:rPr>
              <a:t>y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100">
              <a:latin typeface="Times New Roman"/>
              <a:cs typeface="Times New Roman"/>
            </a:endParaRPr>
          </a:p>
          <a:p>
            <a:pPr marL="17977">
              <a:lnSpc>
                <a:spcPct val="95825"/>
              </a:lnSpc>
              <a:spcBef>
                <a:spcPts val="988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It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used to i</a:t>
            </a:r>
            <a:r>
              <a:rPr sz="21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v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1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x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ng</a:t>
            </a:r>
            <a:endParaRPr sz="2100">
              <a:latin typeface="Times New Roman"/>
              <a:cs typeface="Times New Roman"/>
            </a:endParaRPr>
          </a:p>
          <a:p>
            <a:pPr marL="12700" marR="19655">
              <a:lnSpc>
                <a:spcPct val="95825"/>
              </a:lnSpc>
              <a:spcBef>
                <a:spcPts val="1113"/>
              </a:spcBef>
            </a:pPr>
            <a:r>
              <a:rPr sz="2100" spc="-144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5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Hu</a:t>
            </a:r>
            <a:r>
              <a:rPr sz="2100" spc="-39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21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an</a:t>
            </a:r>
            <a:r>
              <a:rPr sz="2100" spc="1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C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ng</a:t>
            </a:r>
            <a:r>
              <a:rPr sz="2100" spc="-1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Alg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rit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1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12256" y="3277258"/>
            <a:ext cx="272897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45"/>
              </a:lnSpc>
              <a:spcBef>
                <a:spcPts val="112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in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86424" y="3277258"/>
            <a:ext cx="1501851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45"/>
              </a:lnSpc>
              <a:spcBef>
                <a:spcPts val="112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D</a:t>
            </a:r>
            <a:r>
              <a:rPr sz="2100" spc="-23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100" spc="-16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ABA</a:t>
            </a:r>
            <a:r>
              <a:rPr sz="21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S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E.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4172227"/>
            <a:ext cx="5125059" cy="7386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45"/>
              </a:lnSpc>
              <a:spcBef>
                <a:spcPts val="112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8) It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is used to i</a:t>
            </a:r>
            <a:r>
              <a:rPr sz="2100" spc="-1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se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rc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g</a:t>
            </a:r>
            <a:r>
              <a:rPr sz="2100" spc="-1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Alg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rit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m.</a:t>
            </a:r>
            <a:endParaRPr sz="2100">
              <a:latin typeface="Times New Roman"/>
              <a:cs typeface="Times New Roman"/>
            </a:endParaRPr>
          </a:p>
          <a:p>
            <a:pPr marL="12700" marR="40004">
              <a:lnSpc>
                <a:spcPct val="95825"/>
              </a:lnSpc>
              <a:spcBef>
                <a:spcPts val="988"/>
              </a:spcBef>
            </a:pP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9)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-29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p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-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ng</a:t>
            </a:r>
            <a:r>
              <a:rPr sz="2100" spc="5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ro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i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ng</a:t>
            </a:r>
            <a:r>
              <a:rPr sz="21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l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e in </a:t>
            </a:r>
            <a:r>
              <a:rPr sz="2100" spc="-9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21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2100" spc="4" dirty="0" smtClean="0">
                <a:solidFill>
                  <a:srgbClr val="404040"/>
                </a:solidFill>
                <a:latin typeface="Times New Roman"/>
                <a:cs typeface="Times New Roman"/>
              </a:rPr>
              <a:t>e</a:t>
            </a:r>
            <a:r>
              <a:rPr sz="2100" spc="-125" dirty="0" smtClean="0">
                <a:solidFill>
                  <a:srgbClr val="404040"/>
                </a:solidFill>
                <a:latin typeface="Times New Roman"/>
                <a:cs typeface="Times New Roman"/>
              </a:rPr>
              <a:t>r</a:t>
            </a:r>
            <a:r>
              <a:rPr sz="21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.</a:t>
            </a:r>
            <a:endParaRPr sz="21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2482977" y="2330054"/>
            <a:ext cx="3287679" cy="863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00"/>
              </a:lnSpc>
              <a:spcBef>
                <a:spcPts val="340"/>
              </a:spcBef>
            </a:pPr>
            <a:r>
              <a:rPr sz="5250" spc="-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6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THANK</a:t>
            </a:r>
            <a:endParaRPr sz="6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56296" y="2330054"/>
            <a:ext cx="1738111" cy="863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00"/>
              </a:lnSpc>
              <a:spcBef>
                <a:spcPts val="340"/>
              </a:spcBef>
            </a:pPr>
            <a:r>
              <a:rPr sz="6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YOU</a:t>
            </a:r>
            <a:endParaRPr sz="6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121920" y="2250948"/>
            <a:ext cx="5396484" cy="2880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518404" y="1886711"/>
            <a:ext cx="6667500" cy="36088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56310" y="716637"/>
            <a:ext cx="250626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CORPOR</a:t>
            </a:r>
            <a:r>
              <a:rPr sz="3600" spc="-354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99714" y="716637"/>
            <a:ext cx="111531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TREE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1894332" y="1700783"/>
            <a:ext cx="6696456" cy="41041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56310" y="708538"/>
            <a:ext cx="80766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XML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84368" y="708538"/>
            <a:ext cx="89996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OM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2109216" y="1629155"/>
            <a:ext cx="6722364" cy="42443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56310" y="716637"/>
            <a:ext cx="111531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TREE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06905" y="716637"/>
            <a:ext cx="303140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TERMINOLOGY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110853" y="6163081"/>
            <a:ext cx="102485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9</a:t>
            </a:r>
            <a:endParaRPr sz="9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3718</Words>
  <Application>Microsoft Office PowerPoint</Application>
  <PresentationFormat>Custom</PresentationFormat>
  <Paragraphs>806</Paragraphs>
  <Slides>65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USER</cp:lastModifiedBy>
  <cp:revision>14</cp:revision>
  <dcterms:modified xsi:type="dcterms:W3CDTF">2022-08-23T08:49:12Z</dcterms:modified>
</cp:coreProperties>
</file>