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214878" y="2002329"/>
            <a:ext cx="2646317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0" dirty="0" smtClean="0">
                <a:solidFill>
                  <a:srgbClr val="C0504D"/>
                </a:solidFill>
                <a:latin typeface="Arial"/>
                <a:cs typeface="Arial"/>
              </a:rPr>
              <a:t>SO</a:t>
            </a:r>
            <a:r>
              <a:rPr sz="4400" spc="-89" dirty="0" smtClean="0">
                <a:solidFill>
                  <a:srgbClr val="C0504D"/>
                </a:solidFill>
                <a:latin typeface="Arial"/>
                <a:cs typeface="Arial"/>
              </a:rPr>
              <a:t>R</a:t>
            </a:r>
            <a:r>
              <a:rPr sz="4400" spc="0" dirty="0" smtClean="0">
                <a:solidFill>
                  <a:srgbClr val="C0504D"/>
                </a:solidFill>
                <a:latin typeface="Arial"/>
                <a:cs typeface="Arial"/>
              </a:rPr>
              <a:t>TING</a:t>
            </a:r>
            <a:endParaRPr sz="4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3400" y="3934860"/>
            <a:ext cx="8458200" cy="2237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r"/>
            <a:endParaRPr lang="en-US" sz="2700" dirty="0">
              <a:solidFill>
                <a:srgbClr val="888888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574040" y="204692"/>
            <a:ext cx="7054964" cy="2526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734310" marR="57398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Sel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ction Sort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13"/>
              </a:spcBef>
            </a:pP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al</a:t>
            </a:r>
            <a:r>
              <a:rPr sz="3200" spc="-14" dirty="0" smtClean="0">
                <a:latin typeface="Arial"/>
                <a:cs typeface="Arial"/>
              </a:rPr>
              <a:t>g</a:t>
            </a:r>
            <a:r>
              <a:rPr sz="3200" spc="0" dirty="0" smtClean="0">
                <a:latin typeface="Arial"/>
                <a:cs typeface="Arial"/>
              </a:rPr>
              <a:t>ori</a:t>
            </a:r>
            <a:r>
              <a:rPr sz="3200" spc="-9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hm m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in</a:t>
            </a:r>
            <a:r>
              <a:rPr sz="3200" spc="-14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ai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s two sub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rrays given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arra</a:t>
            </a:r>
            <a:r>
              <a:rPr sz="3200" spc="-244" dirty="0" smtClean="0">
                <a:latin typeface="Arial"/>
                <a:cs typeface="Arial"/>
              </a:rPr>
              <a:t>y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127000" marR="57398">
              <a:lnSpc>
                <a:spcPct val="95825"/>
              </a:lnSpc>
              <a:spcBef>
                <a:spcPts val="666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b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ay</a:t>
            </a:r>
            <a:r>
              <a:rPr sz="2800" spc="-8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whi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-71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y</a:t>
            </a:r>
            <a:r>
              <a:rPr sz="2800" spc="-9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rt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d.</a:t>
            </a:r>
            <a:endParaRPr sz="2800">
              <a:latin typeface="Arial"/>
              <a:cs typeface="Arial"/>
            </a:endParaRPr>
          </a:p>
          <a:p>
            <a:pPr marL="127000" marR="57398">
              <a:lnSpc>
                <a:spcPct val="95825"/>
              </a:lnSpc>
              <a:spcBef>
                <a:spcPts val="815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Remain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ng</a:t>
            </a:r>
            <a:r>
              <a:rPr sz="2800" spc="-93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subarra</a:t>
            </a:r>
            <a:r>
              <a:rPr sz="2800" spc="0" dirty="0" smtClean="0">
                <a:latin typeface="Arial"/>
                <a:cs typeface="Arial"/>
              </a:rPr>
              <a:t>y</a:t>
            </a:r>
            <a:r>
              <a:rPr sz="2800" spc="-9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which</a:t>
            </a:r>
            <a:r>
              <a:rPr sz="2800" spc="-5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un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or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ed.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1140" y="784066"/>
            <a:ext cx="2288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55814" y="784066"/>
            <a:ext cx="74074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in a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140" y="2881471"/>
            <a:ext cx="2288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4040" y="2881471"/>
            <a:ext cx="3298270" cy="14079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786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The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selecti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re</a:t>
            </a:r>
            <a:r>
              <a:rPr sz="3200" spc="-9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te</a:t>
            </a:r>
            <a:r>
              <a:rPr sz="3200" spc="-14" dirty="0" smtClean="0">
                <a:latin typeface="Arial"/>
                <a:cs typeface="Arial"/>
              </a:rPr>
              <a:t>d</a:t>
            </a:r>
            <a:r>
              <a:rPr sz="3200" spc="0" dirty="0" smtClean="0">
                <a:latin typeface="Arial"/>
                <a:cs typeface="Arial"/>
              </a:rPr>
              <a:t>ly fi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di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g</a:t>
            </a:r>
            <a:endParaRPr sz="3200">
              <a:latin typeface="Arial"/>
              <a:cs typeface="Arial"/>
            </a:endParaRPr>
          </a:p>
          <a:p>
            <a:pPr marL="12700" marR="31049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sort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rt 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nd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64319" y="2881471"/>
            <a:ext cx="4926360" cy="14079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554" marR="11114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al</a:t>
            </a:r>
            <a:r>
              <a:rPr sz="3200" spc="-14" dirty="0" smtClean="0">
                <a:latin typeface="Arial"/>
                <a:cs typeface="Arial"/>
              </a:rPr>
              <a:t>g</a:t>
            </a:r>
            <a:r>
              <a:rPr sz="3200" spc="0" dirty="0" smtClean="0">
                <a:latin typeface="Arial"/>
                <a:cs typeface="Arial"/>
              </a:rPr>
              <a:t>ori</a:t>
            </a:r>
            <a:r>
              <a:rPr sz="3200" spc="-9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hm sorts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 arr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y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by</a:t>
            </a:r>
            <a:endParaRPr sz="3200">
              <a:latin typeface="Arial"/>
              <a:cs typeface="Arial"/>
            </a:endParaRPr>
          </a:p>
          <a:p>
            <a:pPr marL="38313">
              <a:lnSpc>
                <a:spcPct val="95825"/>
              </a:lnSpc>
            </a:pPr>
            <a:r>
              <a:rPr sz="3200" spc="-9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he m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ni</a:t>
            </a:r>
            <a:r>
              <a:rPr sz="3200" spc="-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um e</a:t>
            </a:r>
            <a:r>
              <a:rPr sz="3200" spc="-14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 from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latin typeface="Arial"/>
                <a:cs typeface="Arial"/>
              </a:rPr>
              <a:t>p</a:t>
            </a:r>
            <a:r>
              <a:rPr sz="3200" spc="-14" dirty="0" smtClean="0">
                <a:latin typeface="Arial"/>
                <a:cs typeface="Arial"/>
              </a:rPr>
              <a:t>u</a:t>
            </a:r>
            <a:r>
              <a:rPr sz="3200" spc="0" dirty="0" smtClean="0">
                <a:latin typeface="Arial"/>
                <a:cs typeface="Arial"/>
              </a:rPr>
              <a:t>tt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ng it at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b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g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i</a:t>
            </a:r>
            <a:r>
              <a:rPr sz="3200" spc="-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g.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140" y="4442301"/>
            <a:ext cx="22885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040" y="4442301"/>
            <a:ext cx="6830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In every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it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rat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on of sel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ction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sort,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4040" y="4929981"/>
            <a:ext cx="4913989" cy="9203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3072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mi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im</a:t>
            </a:r>
            <a:r>
              <a:rPr sz="3200" spc="-14" dirty="0" smtClean="0">
                <a:latin typeface="Arial"/>
                <a:cs typeface="Arial"/>
              </a:rPr>
              <a:t>u</a:t>
            </a:r>
            <a:r>
              <a:rPr sz="3200" spc="0" dirty="0" smtClean="0">
                <a:latin typeface="Arial"/>
                <a:cs typeface="Arial"/>
              </a:rPr>
              <a:t>m 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le</a:t>
            </a:r>
            <a:r>
              <a:rPr sz="3200" spc="-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 from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is p</a:t>
            </a:r>
            <a:r>
              <a:rPr sz="3200" spc="-1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cked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d m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ved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 t</a:t>
            </a:r>
            <a:r>
              <a:rPr sz="3200" spc="-14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90013" y="4929981"/>
            <a:ext cx="3358399" cy="9203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u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sorted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sub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rray</a:t>
            </a:r>
            <a:endParaRPr sz="3200">
              <a:latin typeface="Arial"/>
              <a:cs typeface="Arial"/>
            </a:endParaRPr>
          </a:p>
          <a:p>
            <a:pPr marL="36217" marR="61036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sort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sub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rray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04800" y="990600"/>
            <a:ext cx="8686800" cy="541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769614" y="403066"/>
            <a:ext cx="166849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x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amp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4760214" y="685798"/>
            <a:ext cx="4000499" cy="60674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8600" y="749515"/>
            <a:ext cx="4267200" cy="5940044"/>
          </a:xfrm>
          <a:custGeom>
            <a:avLst/>
            <a:gdLst/>
            <a:ahLst/>
            <a:cxnLst/>
            <a:rect l="l" t="t" r="r" b="b"/>
            <a:pathLst>
              <a:path w="4267200" h="5940044">
                <a:moveTo>
                  <a:pt x="0" y="5940044"/>
                </a:moveTo>
                <a:lnTo>
                  <a:pt x="4267200" y="5940044"/>
                </a:lnTo>
                <a:lnTo>
                  <a:pt x="4267200" y="0"/>
                </a:lnTo>
                <a:lnTo>
                  <a:pt x="0" y="0"/>
                </a:lnTo>
                <a:lnTo>
                  <a:pt x="0" y="5940044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683256" y="336010"/>
            <a:ext cx="175760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Se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ecti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67547" y="336010"/>
            <a:ext cx="76475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56135" y="336010"/>
            <a:ext cx="130634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cont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..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8600" y="749515"/>
            <a:ext cx="4267200" cy="59400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39">
              <a:lnSpc>
                <a:spcPts val="3050"/>
              </a:lnSpc>
              <a:spcBef>
                <a:spcPts val="152"/>
              </a:spcBef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v</a:t>
            </a:r>
            <a:r>
              <a:rPr sz="2000" spc="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o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id</a:t>
            </a:r>
            <a:r>
              <a:rPr sz="2000" spc="-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s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e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le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c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tion_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ort</a:t>
            </a:r>
            <a:r>
              <a:rPr sz="2000" spc="-3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1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]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,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//</a:t>
            </a:r>
            <a:r>
              <a:rPr sz="2000" spc="-2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tempora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y</a:t>
            </a:r>
            <a:r>
              <a:rPr sz="2000" spc="-4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v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ria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b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le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to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sto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000" spc="-2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the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of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minimum</a:t>
            </a:r>
            <a:r>
              <a:rPr sz="2000" spc="-1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element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mini</a:t>
            </a:r>
            <a:r>
              <a:rPr sz="2000" spc="-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um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for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2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0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000" spc="-14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++)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finds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the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minimum</a:t>
            </a:r>
            <a:r>
              <a:rPr sz="2000" spc="-1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element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minimum</a:t>
            </a:r>
            <a:r>
              <a:rPr sz="2000" spc="-1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for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2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000" spc="-1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minimum</a:t>
            </a:r>
            <a:r>
              <a:rPr sz="2000" spc="-1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])</a:t>
            </a:r>
            <a:endParaRPr sz="2000" dirty="0">
              <a:latin typeface="Arial Unicode MS"/>
              <a:cs typeface="Arial Unicode MS"/>
            </a:endParaRPr>
          </a:p>
          <a:p>
            <a:pPr marL="161544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minimum</a:t>
            </a:r>
            <a:r>
              <a:rPr sz="2000" spc="-1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 dirty="0">
              <a:latin typeface="Arial Unicode MS"/>
              <a:cs typeface="Arial Unicode MS"/>
            </a:endParaRPr>
          </a:p>
          <a:p>
            <a:pPr marL="161544">
              <a:lnSpc>
                <a:spcPts val="2405"/>
              </a:lnSpc>
              <a:spcBef>
                <a:spcPts val="0"/>
              </a:spcBef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2000" dirty="0">
              <a:latin typeface="Arial Unicode MS"/>
              <a:cs typeface="Arial Unicode MS"/>
            </a:endParaRPr>
          </a:p>
          <a:p>
            <a:pPr marL="161544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2000" dirty="0">
              <a:latin typeface="Arial Unicode MS"/>
              <a:cs typeface="Arial Unicode MS"/>
            </a:endParaRPr>
          </a:p>
          <a:p>
            <a:pPr marL="161544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//</a:t>
            </a:r>
            <a:r>
              <a:rPr sz="2000" spc="-2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put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ing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minimum</a:t>
            </a:r>
            <a:r>
              <a:rPr sz="2000" spc="-1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element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its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oper</a:t>
            </a:r>
            <a:r>
              <a:rPr sz="2000" spc="-2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on.</a:t>
            </a:r>
            <a:endParaRPr sz="2000" dirty="0">
              <a:latin typeface="Arial Unicode MS"/>
              <a:cs typeface="Arial Unicode MS"/>
            </a:endParaRPr>
          </a:p>
          <a:p>
            <a:pPr marL="91439">
              <a:lnSpc>
                <a:spcPts val="2695"/>
              </a:lnSpc>
              <a:spcBef>
                <a:spcPts val="14"/>
              </a:spcBef>
            </a:pPr>
            <a:r>
              <a:rPr sz="3000" spc="0" baseline="5772" dirty="0" err="1" smtClean="0">
                <a:solidFill>
                  <a:srgbClr val="242C33"/>
                </a:solidFill>
                <a:latin typeface="Arial Unicode MS"/>
                <a:cs typeface="Arial Unicode MS"/>
              </a:rPr>
              <a:t>s</a:t>
            </a:r>
            <a:r>
              <a:rPr sz="3000" spc="-650" baseline="5772" dirty="0" err="1" smtClean="0">
                <a:solidFill>
                  <a:srgbClr val="242C33"/>
                </a:solidFill>
                <a:latin typeface="Arial Unicode MS"/>
                <a:cs typeface="Arial Unicode MS"/>
              </a:rPr>
              <a:t>w</a:t>
            </a:r>
            <a:r>
              <a:rPr sz="1200" spc="0" dirty="0" smtClean="0">
                <a:solidFill>
                  <a:srgbClr val="006FC0"/>
                </a:solidFill>
                <a:latin typeface="Arial"/>
                <a:cs typeface="Arial"/>
              </a:rPr>
              <a:t>/</a:t>
            </a:r>
            <a:r>
              <a:rPr sz="3000" spc="-539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p</a:t>
            </a:r>
            <a:r>
              <a:rPr sz="3000" spc="-75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3000" spc="-1294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1200" spc="292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3000" spc="0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minimum</a:t>
            </a:r>
            <a:r>
              <a:rPr sz="3000" spc="-29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3000" spc="-4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,</a:t>
            </a:r>
            <a:r>
              <a:rPr sz="3000" spc="-4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3000" spc="-4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3000" spc="0" baseline="5772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3000" spc="-4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r>
              <a:rPr sz="3000" spc="-9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3000" spc="-4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3000" spc="0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r>
              <a:rPr sz="3000" spc="-9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3000" spc="-389" baseline="5772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r>
              <a:rPr sz="2400" b="1" i="1" spc="-30" baseline="-7246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609600" y="4191000"/>
            <a:ext cx="58674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26440" y="326866"/>
            <a:ext cx="8115715" cy="25248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17455" marR="3739313" algn="ct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Heap</a:t>
            </a:r>
            <a:endParaRPr sz="32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2108"/>
              </a:spcBef>
            </a:pPr>
            <a:r>
              <a:rPr sz="1800" spc="0" dirty="0" smtClean="0">
                <a:latin typeface="Arial"/>
                <a:cs typeface="Arial"/>
              </a:rPr>
              <a:t>sp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ci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zed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ry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tree</a:t>
            </a:r>
            <a:r>
              <a:rPr sz="1800" spc="4" dirty="0" smtClean="0">
                <a:latin typeface="Arial"/>
                <a:cs typeface="Arial"/>
              </a:rPr>
              <a:t>-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sed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ta structure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522"/>
              </a:spcBef>
            </a:pPr>
            <a:r>
              <a:rPr sz="1800" spc="0" dirty="0" smtClean="0">
                <a:latin typeface="Arial"/>
                <a:cs typeface="Arial"/>
              </a:rPr>
              <a:t>Ev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ry 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ap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ta s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ruct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re </a:t>
            </a:r>
            <a:r>
              <a:rPr sz="1800" spc="-4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as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</a:t>
            </a:r>
            <a:r>
              <a:rPr sz="1800" spc="4" dirty="0" smtClean="0">
                <a:latin typeface="Arial"/>
                <a:cs typeface="Arial"/>
              </a:rPr>
              <a:t>f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5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pr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rties...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522"/>
              </a:spcBef>
            </a:pPr>
            <a:r>
              <a:rPr sz="1800" b="1" spc="0" dirty="0" smtClean="0">
                <a:latin typeface="Arial"/>
                <a:cs typeface="Arial"/>
              </a:rPr>
              <a:t>Prope</a:t>
            </a:r>
            <a:r>
              <a:rPr sz="1800" b="1" spc="-4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ty #1</a:t>
            </a:r>
            <a:r>
              <a:rPr sz="1800" b="1" spc="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(Orderin</a:t>
            </a:r>
            <a:r>
              <a:rPr sz="1800" b="1" spc="4" dirty="0" smtClean="0">
                <a:latin typeface="Arial"/>
                <a:cs typeface="Arial"/>
              </a:rPr>
              <a:t>g</a:t>
            </a:r>
            <a:r>
              <a:rPr sz="1800" b="1" spc="0" dirty="0" smtClean="0">
                <a:latin typeface="Arial"/>
                <a:cs typeface="Arial"/>
              </a:rPr>
              <a:t>): 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must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be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ed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or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er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acc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rd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to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ir va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u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sed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Max 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ap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or Min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434"/>
              </a:spcBef>
            </a:pPr>
            <a:r>
              <a:rPr sz="1800" b="1" spc="0" dirty="0" smtClean="0">
                <a:latin typeface="Arial"/>
                <a:cs typeface="Arial"/>
              </a:rPr>
              <a:t>P</a:t>
            </a:r>
            <a:r>
              <a:rPr sz="1800" b="1" spc="-4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o</a:t>
            </a:r>
            <a:r>
              <a:rPr sz="1800" b="1" spc="4" dirty="0" smtClean="0">
                <a:latin typeface="Arial"/>
                <a:cs typeface="Arial"/>
              </a:rPr>
              <a:t>p</a:t>
            </a:r>
            <a:r>
              <a:rPr sz="1800" b="1" spc="-4" dirty="0" smtClean="0">
                <a:latin typeface="Arial"/>
                <a:cs typeface="Arial"/>
              </a:rPr>
              <a:t>e</a:t>
            </a:r>
            <a:r>
              <a:rPr sz="1800" b="1" spc="0" dirty="0" smtClean="0">
                <a:latin typeface="Arial"/>
                <a:cs typeface="Arial"/>
              </a:rPr>
              <a:t>rty</a:t>
            </a:r>
            <a:r>
              <a:rPr sz="1800" b="1" spc="-9" dirty="0" smtClean="0">
                <a:latin typeface="Arial"/>
                <a:cs typeface="Arial"/>
              </a:rPr>
              <a:t> </a:t>
            </a:r>
            <a:r>
              <a:rPr sz="1800" b="1" spc="-4" dirty="0" smtClean="0">
                <a:latin typeface="Arial"/>
                <a:cs typeface="Arial"/>
              </a:rPr>
              <a:t>#</a:t>
            </a:r>
            <a:r>
              <a:rPr sz="1800" b="1" spc="0" dirty="0" smtClean="0">
                <a:latin typeface="Arial"/>
                <a:cs typeface="Arial"/>
              </a:rPr>
              <a:t>2</a:t>
            </a:r>
            <a:r>
              <a:rPr sz="1800" b="1" spc="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(St</a:t>
            </a:r>
            <a:r>
              <a:rPr sz="1800" b="1" spc="-4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uctu</a:t>
            </a:r>
            <a:r>
              <a:rPr sz="1800" b="1" spc="-4" dirty="0" smtClean="0">
                <a:latin typeface="Arial"/>
                <a:cs typeface="Arial"/>
              </a:rPr>
              <a:t>ra</a:t>
            </a:r>
            <a:r>
              <a:rPr sz="1800" b="1" spc="0" dirty="0" smtClean="0">
                <a:latin typeface="Arial"/>
                <a:cs typeface="Arial"/>
              </a:rPr>
              <a:t>l):</a:t>
            </a:r>
            <a:r>
              <a:rPr sz="1800" b="1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 l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v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ls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 </a:t>
            </a:r>
            <a:r>
              <a:rPr sz="1800" spc="-4" dirty="0" smtClean="0">
                <a:latin typeface="Arial"/>
                <a:cs typeface="Arial"/>
              </a:rPr>
              <a:t>hea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st be </a:t>
            </a:r>
            <a:r>
              <a:rPr sz="1800" spc="4" dirty="0" smtClean="0">
                <a:latin typeface="Arial"/>
                <a:cs typeface="Arial"/>
              </a:rPr>
              <a:t>f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ll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4" dirty="0" smtClean="0">
                <a:latin typeface="Arial"/>
                <a:cs typeface="Arial"/>
              </a:rPr>
              <a:t>ep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st l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v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l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 n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must be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4" dirty="0" smtClean="0">
                <a:latin typeface="Arial"/>
                <a:cs typeface="Arial"/>
              </a:rPr>
              <a:t>f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from left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to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ri</a:t>
            </a:r>
            <a:r>
              <a:rPr sz="1800" spc="-4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ht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strictl</a:t>
            </a:r>
            <a:r>
              <a:rPr sz="1800" spc="-139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.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(C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mp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ete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ary</a:t>
            </a:r>
            <a:r>
              <a:rPr sz="1800" spc="-25" dirty="0" smtClean="0">
                <a:latin typeface="Arial"/>
                <a:cs typeface="Arial"/>
              </a:rPr>
              <a:t> </a:t>
            </a:r>
            <a:r>
              <a:rPr sz="1800" spc="-50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3540" y="1061140"/>
            <a:ext cx="139700" cy="9123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25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22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3540" y="2323146"/>
            <a:ext cx="1398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3540" y="3256081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6440" y="3256081"/>
            <a:ext cx="34888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79" dirty="0" smtClean="0">
                <a:latin typeface="Arial"/>
                <a:cs typeface="Arial"/>
              </a:rPr>
              <a:t>T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-19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ap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ta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structur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0740" y="3585265"/>
            <a:ext cx="186791" cy="5834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27"/>
              </a:spcBef>
            </a:pPr>
            <a:r>
              <a:rPr sz="1800" spc="0" dirty="0" smtClean="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27556" y="3585265"/>
            <a:ext cx="6892264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Max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He</a:t>
            </a:r>
            <a:r>
              <a:rPr sz="1800" b="1" spc="-9" dirty="0" smtClean="0">
                <a:latin typeface="Arial"/>
                <a:cs typeface="Arial"/>
              </a:rPr>
              <a:t>a</a:t>
            </a:r>
            <a:r>
              <a:rPr sz="1800" b="1" spc="0" dirty="0" smtClean="0">
                <a:latin typeface="Arial"/>
                <a:cs typeface="Arial"/>
              </a:rPr>
              <a:t>p</a:t>
            </a:r>
            <a:r>
              <a:rPr sz="1800" b="1" spc="1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– e</a:t>
            </a:r>
            <a:r>
              <a:rPr sz="1800" b="1" spc="-44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e</a:t>
            </a:r>
            <a:r>
              <a:rPr sz="1800" b="1" spc="-9" dirty="0" smtClean="0">
                <a:latin typeface="Arial"/>
                <a:cs typeface="Arial"/>
              </a:rPr>
              <a:t>r</a:t>
            </a:r>
            <a:r>
              <a:rPr sz="1800" b="1" spc="0" dirty="0" smtClean="0">
                <a:latin typeface="Arial"/>
                <a:cs typeface="Arial"/>
              </a:rPr>
              <a:t>y</a:t>
            </a:r>
            <a:r>
              <a:rPr sz="1800" b="1" spc="4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par</a:t>
            </a:r>
            <a:r>
              <a:rPr sz="1800" b="1" spc="-9" dirty="0" smtClean="0">
                <a:latin typeface="Arial"/>
                <a:cs typeface="Arial"/>
              </a:rPr>
              <a:t>e</a:t>
            </a:r>
            <a:r>
              <a:rPr sz="1800" b="1" spc="0" dirty="0" smtClean="0">
                <a:latin typeface="Arial"/>
                <a:cs typeface="Arial"/>
              </a:rPr>
              <a:t>nt</a:t>
            </a:r>
            <a:r>
              <a:rPr sz="1800" b="1" spc="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n</a:t>
            </a:r>
            <a:r>
              <a:rPr sz="1800" b="1" spc="4" dirty="0" smtClean="0">
                <a:latin typeface="Arial"/>
                <a:cs typeface="Arial"/>
              </a:rPr>
              <a:t>o</a:t>
            </a:r>
            <a:r>
              <a:rPr sz="1800" b="1" spc="0" dirty="0" smtClean="0">
                <a:latin typeface="Arial"/>
                <a:cs typeface="Arial"/>
              </a:rPr>
              <a:t>de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contai</a:t>
            </a:r>
            <a:r>
              <a:rPr sz="1800" b="1" spc="4" dirty="0" smtClean="0">
                <a:latin typeface="Arial"/>
                <a:cs typeface="Arial"/>
              </a:rPr>
              <a:t>n</a:t>
            </a:r>
            <a:r>
              <a:rPr sz="1800" b="1" spc="0" dirty="0" smtClean="0">
                <a:latin typeface="Arial"/>
                <a:cs typeface="Arial"/>
              </a:rPr>
              <a:t>s</a:t>
            </a:r>
            <a:r>
              <a:rPr sz="1800" b="1" spc="-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&gt;= than its </a:t>
            </a:r>
            <a:r>
              <a:rPr sz="1800" b="1" spc="-4" dirty="0" smtClean="0">
                <a:latin typeface="Arial"/>
                <a:cs typeface="Arial"/>
              </a:rPr>
              <a:t>c</a:t>
            </a:r>
            <a:r>
              <a:rPr sz="1800" b="1" spc="0" dirty="0" smtClean="0">
                <a:latin typeface="Arial"/>
                <a:cs typeface="Arial"/>
              </a:rPr>
              <a:t>h</a:t>
            </a:r>
            <a:r>
              <a:rPr sz="1800" b="1" spc="4" dirty="0" smtClean="0">
                <a:latin typeface="Arial"/>
                <a:cs typeface="Arial"/>
              </a:rPr>
              <a:t>i</a:t>
            </a:r>
            <a:r>
              <a:rPr sz="1800" b="1" spc="0" dirty="0" smtClean="0">
                <a:latin typeface="Arial"/>
                <a:cs typeface="Arial"/>
              </a:rPr>
              <a:t>ld n</a:t>
            </a:r>
            <a:r>
              <a:rPr sz="1800" b="1" spc="4" dirty="0" smtClean="0">
                <a:latin typeface="Arial"/>
                <a:cs typeface="Arial"/>
              </a:rPr>
              <a:t>o</a:t>
            </a:r>
            <a:r>
              <a:rPr sz="1800" b="1" spc="0" dirty="0" smtClean="0">
                <a:latin typeface="Arial"/>
                <a:cs typeface="Arial"/>
              </a:rPr>
              <a:t>des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7556" y="3914703"/>
            <a:ext cx="107444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Min H</a:t>
            </a:r>
            <a:r>
              <a:rPr sz="1800" b="1" spc="-9" dirty="0" smtClean="0">
                <a:latin typeface="Arial"/>
                <a:cs typeface="Arial"/>
              </a:rPr>
              <a:t>e</a:t>
            </a:r>
            <a:r>
              <a:rPr sz="1800" b="1" spc="0" dirty="0" smtClean="0">
                <a:latin typeface="Arial"/>
                <a:cs typeface="Arial"/>
              </a:rPr>
              <a:t>ap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06498" y="3914703"/>
            <a:ext cx="1358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46706" y="3914703"/>
            <a:ext cx="6513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e</a:t>
            </a:r>
            <a:r>
              <a:rPr sz="1800" b="1" spc="-44" dirty="0" smtClean="0">
                <a:latin typeface="Arial"/>
                <a:cs typeface="Arial"/>
              </a:rPr>
              <a:t>v</a:t>
            </a:r>
            <a:r>
              <a:rPr sz="1800" b="1" spc="0" dirty="0" smtClean="0">
                <a:latin typeface="Arial"/>
                <a:cs typeface="Arial"/>
              </a:rPr>
              <a:t>ery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06445" y="3914703"/>
            <a:ext cx="237175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par</a:t>
            </a:r>
            <a:r>
              <a:rPr sz="1800" b="1" spc="-9" dirty="0" smtClean="0">
                <a:latin typeface="Arial"/>
                <a:cs typeface="Arial"/>
              </a:rPr>
              <a:t>e</a:t>
            </a:r>
            <a:r>
              <a:rPr sz="1800" b="1" spc="0" dirty="0" smtClean="0">
                <a:latin typeface="Arial"/>
                <a:cs typeface="Arial"/>
              </a:rPr>
              <a:t>nt</a:t>
            </a:r>
            <a:r>
              <a:rPr sz="1800" b="1" spc="9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n</a:t>
            </a:r>
            <a:r>
              <a:rPr sz="1800" b="1" spc="4" dirty="0" smtClean="0">
                <a:latin typeface="Arial"/>
                <a:cs typeface="Arial"/>
              </a:rPr>
              <a:t>o</a:t>
            </a:r>
            <a:r>
              <a:rPr sz="1800" b="1" spc="0" dirty="0" smtClean="0">
                <a:latin typeface="Arial"/>
                <a:cs typeface="Arial"/>
              </a:rPr>
              <a:t>de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contai</a:t>
            </a:r>
            <a:r>
              <a:rPr sz="1800" b="1" spc="4" dirty="0" smtClean="0">
                <a:latin typeface="Arial"/>
                <a:cs typeface="Arial"/>
              </a:rPr>
              <a:t>n</a:t>
            </a:r>
            <a:r>
              <a:rPr sz="1800" b="1" spc="0" dirty="0" smtClean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83149" y="3914703"/>
            <a:ext cx="87144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4" dirty="0" smtClean="0">
                <a:latin typeface="Arial"/>
                <a:cs typeface="Arial"/>
              </a:rPr>
              <a:t>&lt;</a:t>
            </a:r>
            <a:r>
              <a:rPr sz="1800" b="1" spc="0" dirty="0" smtClean="0">
                <a:latin typeface="Arial"/>
                <a:cs typeface="Arial"/>
              </a:rPr>
              <a:t>=</a:t>
            </a:r>
            <a:r>
              <a:rPr sz="1800" b="1" spc="-1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than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59144" y="3914703"/>
            <a:ext cx="92311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its</a:t>
            </a:r>
            <a:r>
              <a:rPr sz="1800" b="1" spc="-4" dirty="0" smtClean="0">
                <a:latin typeface="Arial"/>
                <a:cs typeface="Arial"/>
              </a:rPr>
              <a:t> </a:t>
            </a:r>
            <a:r>
              <a:rPr sz="1800" b="1" spc="0" dirty="0" smtClean="0">
                <a:latin typeface="Arial"/>
                <a:cs typeface="Arial"/>
              </a:rPr>
              <a:t>chi</a:t>
            </a:r>
            <a:r>
              <a:rPr sz="1800" b="1" spc="4" dirty="0" smtClean="0">
                <a:latin typeface="Arial"/>
                <a:cs typeface="Arial"/>
              </a:rPr>
              <a:t>l</a:t>
            </a:r>
            <a:r>
              <a:rPr sz="1800" b="1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6117" y="3914703"/>
            <a:ext cx="7338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Arial"/>
                <a:cs typeface="Arial"/>
              </a:rPr>
              <a:t>no</a:t>
            </a:r>
            <a:r>
              <a:rPr sz="1800" b="1" spc="4" dirty="0" smtClean="0">
                <a:latin typeface="Arial"/>
                <a:cs typeface="Arial"/>
              </a:rPr>
              <a:t>d</a:t>
            </a:r>
            <a:r>
              <a:rPr sz="1800" b="1" spc="0" dirty="0" smtClean="0">
                <a:latin typeface="Arial"/>
                <a:cs typeface="Arial"/>
              </a:rPr>
              <a:t>es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535940" y="403066"/>
            <a:ext cx="8095412" cy="31301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33991" marR="3056006" algn="ctr">
              <a:lnSpc>
                <a:spcPts val="3375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Heap</a:t>
            </a:r>
            <a:r>
              <a:rPr sz="3200" b="1" spc="-1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  <a:p>
            <a:pPr marL="12700" marR="57398">
              <a:lnSpc>
                <a:spcPct val="122070"/>
              </a:lnSpc>
              <a:spcBef>
                <a:spcPts val="1115"/>
              </a:spcBef>
            </a:pPr>
            <a:r>
              <a:rPr sz="3200" spc="154" dirty="0" smtClean="0">
                <a:latin typeface="Arellion"/>
                <a:cs typeface="Arellion"/>
              </a:rPr>
              <a:t></a:t>
            </a:r>
            <a:r>
              <a:rPr sz="3200" spc="0" dirty="0" smtClean="0">
                <a:latin typeface="Arial"/>
                <a:cs typeface="Arial"/>
              </a:rPr>
              <a:t>Bu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ld a </a:t>
            </a:r>
            <a:r>
              <a:rPr sz="3200" spc="-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ax h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ap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from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in</a:t>
            </a:r>
            <a:r>
              <a:rPr sz="3200" spc="-14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ut d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ta.</a:t>
            </a:r>
            <a:endParaRPr sz="3200">
              <a:latin typeface="Arial"/>
              <a:cs typeface="Arial"/>
            </a:endParaRPr>
          </a:p>
          <a:p>
            <a:pPr marL="469900" marR="57398">
              <a:lnSpc>
                <a:spcPts val="3970"/>
              </a:lnSpc>
              <a:spcBef>
                <a:spcPts val="198"/>
              </a:spcBef>
            </a:pPr>
            <a:r>
              <a:rPr sz="4200" spc="39" baseline="4876" dirty="0" smtClean="0">
                <a:latin typeface="Arellion"/>
                <a:cs typeface="Arellion"/>
              </a:rPr>
              <a:t></a:t>
            </a:r>
            <a:r>
              <a:rPr sz="4200" spc="0" baseline="6211" dirty="0" smtClean="0">
                <a:latin typeface="Arial"/>
                <a:cs typeface="Arial"/>
              </a:rPr>
              <a:t>The</a:t>
            </a:r>
            <a:r>
              <a:rPr sz="4200" spc="25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l</a:t>
            </a:r>
            <a:r>
              <a:rPr sz="4200" spc="4" baseline="6211" dirty="0" smtClean="0">
                <a:latin typeface="Arial"/>
                <a:cs typeface="Arial"/>
              </a:rPr>
              <a:t>a</a:t>
            </a:r>
            <a:r>
              <a:rPr sz="4200" spc="0" baseline="6211" dirty="0" smtClean="0">
                <a:latin typeface="Arial"/>
                <a:cs typeface="Arial"/>
              </a:rPr>
              <a:t>r</a:t>
            </a:r>
            <a:r>
              <a:rPr sz="4200" spc="9" baseline="6211" dirty="0" smtClean="0">
                <a:latin typeface="Arial"/>
                <a:cs typeface="Arial"/>
              </a:rPr>
              <a:t>g</a:t>
            </a:r>
            <a:r>
              <a:rPr sz="4200" spc="0" baseline="6211" dirty="0" smtClean="0">
                <a:latin typeface="Arial"/>
                <a:cs typeface="Arial"/>
              </a:rPr>
              <a:t>e</a:t>
            </a:r>
            <a:r>
              <a:rPr sz="4200" spc="9" baseline="6211" dirty="0" smtClean="0">
                <a:latin typeface="Arial"/>
                <a:cs typeface="Arial"/>
              </a:rPr>
              <a:t>s</a:t>
            </a:r>
            <a:r>
              <a:rPr sz="4200" spc="0" baseline="6211" dirty="0" smtClean="0">
                <a:latin typeface="Arial"/>
                <a:cs typeface="Arial"/>
              </a:rPr>
              <a:t>t</a:t>
            </a:r>
            <a:r>
              <a:rPr sz="4200" spc="-76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item</a:t>
            </a:r>
            <a:r>
              <a:rPr sz="4200" spc="-32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is</a:t>
            </a:r>
            <a:r>
              <a:rPr sz="4200" spc="-20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s</a:t>
            </a:r>
            <a:r>
              <a:rPr sz="4200" spc="4" baseline="6211" dirty="0" smtClean="0">
                <a:latin typeface="Arial"/>
                <a:cs typeface="Arial"/>
              </a:rPr>
              <a:t>t</a:t>
            </a:r>
            <a:r>
              <a:rPr sz="4200" spc="0" baseline="6211" dirty="0" smtClean="0">
                <a:latin typeface="Arial"/>
                <a:cs typeface="Arial"/>
              </a:rPr>
              <a:t>o</a:t>
            </a:r>
            <a:r>
              <a:rPr sz="4200" spc="9" baseline="6211" dirty="0" smtClean="0">
                <a:latin typeface="Arial"/>
                <a:cs typeface="Arial"/>
              </a:rPr>
              <a:t>r</a:t>
            </a:r>
            <a:r>
              <a:rPr sz="4200" spc="0" baseline="6211" dirty="0" smtClean="0">
                <a:latin typeface="Arial"/>
                <a:cs typeface="Arial"/>
              </a:rPr>
              <a:t>ed</a:t>
            </a:r>
            <a:r>
              <a:rPr sz="4200" spc="-67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at</a:t>
            </a:r>
            <a:r>
              <a:rPr sz="4200" spc="-23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the</a:t>
            </a:r>
            <a:r>
              <a:rPr sz="4200" spc="-23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r</a:t>
            </a:r>
            <a:r>
              <a:rPr sz="4200" spc="9" baseline="6211" dirty="0" smtClean="0">
                <a:latin typeface="Arial"/>
                <a:cs typeface="Arial"/>
              </a:rPr>
              <a:t>o</a:t>
            </a:r>
            <a:r>
              <a:rPr sz="4200" spc="0" baseline="6211" dirty="0" smtClean="0">
                <a:latin typeface="Arial"/>
                <a:cs typeface="Arial"/>
              </a:rPr>
              <a:t>ot</a:t>
            </a:r>
            <a:r>
              <a:rPr sz="4200" spc="-48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of</a:t>
            </a:r>
            <a:r>
              <a:rPr sz="4200" spc="-23" baseline="6211" dirty="0" smtClean="0">
                <a:latin typeface="Arial"/>
                <a:cs typeface="Arial"/>
              </a:rPr>
              <a:t> </a:t>
            </a:r>
            <a:r>
              <a:rPr sz="4200" spc="0" baseline="6211" dirty="0" smtClean="0">
                <a:latin typeface="Arial"/>
                <a:cs typeface="Arial"/>
              </a:rPr>
              <a:t>the</a:t>
            </a:r>
            <a:endParaRPr sz="2800">
              <a:latin typeface="Arial"/>
              <a:cs typeface="Arial"/>
            </a:endParaRPr>
          </a:p>
          <a:p>
            <a:pPr marL="756666" marR="57398">
              <a:lnSpc>
                <a:spcPts val="2865"/>
              </a:lnSpc>
            </a:pPr>
            <a:r>
              <a:rPr sz="2800" spc="0" dirty="0" smtClean="0">
                <a:latin typeface="Arial"/>
                <a:cs typeface="Arial"/>
              </a:rPr>
              <a:t>he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p.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ts val="3840"/>
              </a:lnSpc>
              <a:spcBef>
                <a:spcPts val="895"/>
              </a:spcBef>
            </a:pPr>
            <a:r>
              <a:rPr sz="3200" spc="154" dirty="0" smtClean="0">
                <a:latin typeface="Arellion"/>
                <a:cs typeface="Arellion"/>
              </a:rPr>
              <a:t></a:t>
            </a:r>
            <a:r>
              <a:rPr sz="3200" spc="0" dirty="0" smtClean="0">
                <a:latin typeface="Arial"/>
                <a:cs typeface="Arial"/>
              </a:rPr>
              <a:t>Rep</a:t>
            </a:r>
            <a:r>
              <a:rPr sz="3200" spc="-14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ace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ro</a:t>
            </a:r>
            <a:r>
              <a:rPr sz="3200" spc="-9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t with the l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st it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 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f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 h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ap fo</a:t>
            </a:r>
            <a:r>
              <a:rPr sz="3200" spc="-14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low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d </a:t>
            </a:r>
            <a:r>
              <a:rPr sz="3200" spc="-14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y r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d</a:t>
            </a:r>
            <a:r>
              <a:rPr sz="3200" spc="-9" dirty="0" smtClean="0">
                <a:latin typeface="Arial"/>
                <a:cs typeface="Arial"/>
              </a:rPr>
              <a:t>u</a:t>
            </a:r>
            <a:r>
              <a:rPr sz="3200" spc="0" dirty="0" smtClean="0">
                <a:latin typeface="Arial"/>
                <a:cs typeface="Arial"/>
              </a:rPr>
              <a:t>cing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the size of h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ap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by 1.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3686150"/>
            <a:ext cx="5046123" cy="4327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10"/>
              </a:lnSpc>
              <a:spcBef>
                <a:spcPts val="170"/>
              </a:spcBef>
            </a:pPr>
            <a:r>
              <a:rPr sz="3200" spc="154" dirty="0" smtClean="0">
                <a:latin typeface="Arellion"/>
                <a:cs typeface="Arellion"/>
              </a:rPr>
              <a:t></a:t>
            </a:r>
            <a:r>
              <a:rPr sz="3200" spc="0" dirty="0" smtClean="0">
                <a:latin typeface="Arial"/>
                <a:cs typeface="Arial"/>
              </a:rPr>
              <a:t>Fi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l</a:t>
            </a:r>
            <a:r>
              <a:rPr sz="3200" spc="-239" dirty="0" smtClean="0">
                <a:latin typeface="Arial"/>
                <a:cs typeface="Arial"/>
              </a:rPr>
              <a:t>y</a:t>
            </a:r>
            <a:r>
              <a:rPr sz="3200" spc="0" dirty="0" smtClean="0">
                <a:latin typeface="Arial"/>
                <a:cs typeface="Arial"/>
              </a:rPr>
              <a:t>, h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4" dirty="0" smtClean="0">
                <a:latin typeface="Arial"/>
                <a:cs typeface="Arial"/>
              </a:rPr>
              <a:t>p</a:t>
            </a:r>
            <a:r>
              <a:rPr sz="3200" spc="0" dirty="0" smtClean="0">
                <a:latin typeface="Arial"/>
                <a:cs typeface="Arial"/>
              </a:rPr>
              <a:t>ify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ro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07177" y="3686150"/>
            <a:ext cx="900093" cy="10177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tr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e.</a:t>
            </a:r>
            <a:endParaRPr sz="3200">
              <a:latin typeface="Arial"/>
              <a:cs typeface="Arial"/>
            </a:endParaRPr>
          </a:p>
          <a:p>
            <a:pPr marL="44478" marR="61081">
              <a:lnSpc>
                <a:spcPct val="95825"/>
              </a:lnSpc>
              <a:spcBef>
                <a:spcPts val="759"/>
              </a:spcBef>
            </a:pPr>
            <a:r>
              <a:rPr sz="3200" spc="0" dirty="0" smtClean="0">
                <a:latin typeface="Arial"/>
                <a:cs typeface="Arial"/>
              </a:rPr>
              <a:t>size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4271613"/>
            <a:ext cx="1739602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945"/>
              </a:lnSpc>
              <a:spcBef>
                <a:spcPts val="197"/>
              </a:spcBef>
            </a:pPr>
            <a:r>
              <a:rPr sz="4800" spc="154" baseline="6400" dirty="0" smtClean="0">
                <a:latin typeface="Arellion"/>
                <a:cs typeface="Arellion"/>
              </a:rPr>
              <a:t></a:t>
            </a:r>
            <a:r>
              <a:rPr sz="4800" spc="0" baseline="8152" dirty="0" smtClean="0">
                <a:latin typeface="Arial"/>
                <a:cs typeface="Arial"/>
              </a:rPr>
              <a:t>Rep</a:t>
            </a:r>
            <a:r>
              <a:rPr sz="4800" spc="-14" baseline="8152" dirty="0" smtClean="0">
                <a:latin typeface="Arial"/>
                <a:cs typeface="Arial"/>
              </a:rPr>
              <a:t>e</a:t>
            </a:r>
            <a:r>
              <a:rPr sz="4800" spc="0" baseline="8152" dirty="0" smtClean="0">
                <a:latin typeface="Arial"/>
                <a:cs typeface="Arial"/>
              </a:rPr>
              <a:t>at</a:t>
            </a:r>
            <a:endParaRPr sz="3200">
              <a:latin typeface="Arial"/>
              <a:cs typeface="Arial"/>
            </a:endParaRPr>
          </a:p>
          <a:p>
            <a:pPr marL="355600" marR="24030">
              <a:lnSpc>
                <a:spcPts val="3270"/>
              </a:lnSpc>
            </a:pPr>
            <a:r>
              <a:rPr sz="3200" spc="0" dirty="0" smtClean="0">
                <a:latin typeface="Arial"/>
                <a:cs typeface="Arial"/>
              </a:rPr>
              <a:t>gr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at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r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76568" y="4271613"/>
            <a:ext cx="1216525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93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ove</a:t>
            </a:r>
            <a:endParaRPr sz="3200">
              <a:latin typeface="Arial"/>
              <a:cs typeface="Arial"/>
            </a:endParaRPr>
          </a:p>
          <a:p>
            <a:pPr marL="12700" marR="2954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17337" y="4271613"/>
            <a:ext cx="105894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steps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00933" y="4271613"/>
            <a:ext cx="101337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while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73931" y="4271613"/>
            <a:ext cx="42579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25192" y="4271613"/>
            <a:ext cx="9901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h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ap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8799" y="4271613"/>
            <a:ext cx="38022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is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09600" y="217392"/>
            <a:ext cx="7467600" cy="31981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84664" marR="2713626" algn="ctr">
              <a:lnSpc>
                <a:spcPts val="3275"/>
              </a:lnSpc>
              <a:spcBef>
                <a:spcPts val="163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600" y="381000"/>
            <a:ext cx="7467600" cy="30345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000" y="3765118"/>
            <a:ext cx="7467600" cy="22950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533400" y="304800"/>
            <a:ext cx="7620000" cy="24860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000" y="3200400"/>
            <a:ext cx="7620000" cy="2552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04800" y="76200"/>
            <a:ext cx="8001000" cy="289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3400" y="3200400"/>
            <a:ext cx="8153400" cy="2590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533400" y="1524000"/>
            <a:ext cx="7696200" cy="4810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1674977" y="3854704"/>
            <a:ext cx="7469022" cy="16004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5392">
              <a:lnSpc>
                <a:spcPts val="1835"/>
              </a:lnSpc>
              <a:spcBef>
                <a:spcPts val="91"/>
              </a:spcBef>
            </a:pPr>
            <a:r>
              <a:rPr sz="2700" spc="-4" baseline="3034" dirty="0" smtClean="0"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1725"/>
              </a:lnSpc>
              <a:spcBef>
                <a:spcPts val="4190"/>
              </a:spcBef>
            </a:pPr>
            <a:r>
              <a:rPr sz="1800" spc="-4" dirty="0" smtClean="0">
                <a:latin typeface="Calibri"/>
                <a:cs typeface="Calibri"/>
              </a:rPr>
              <a:t>g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-14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t];</a:t>
            </a:r>
            <a:endParaRPr sz="1800">
              <a:latin typeface="Calibri"/>
              <a:cs typeface="Calibri"/>
            </a:endParaRPr>
          </a:p>
          <a:p>
            <a:pPr marL="45872">
              <a:lnSpc>
                <a:spcPts val="2160"/>
              </a:lnSpc>
              <a:spcBef>
                <a:spcPts val="108"/>
              </a:spcBef>
            </a:pP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emp;</a:t>
            </a:r>
            <a:endParaRPr sz="1800">
              <a:latin typeface="Calibri"/>
              <a:cs typeface="Calibri"/>
            </a:endParaRPr>
          </a:p>
          <a:p>
            <a:pPr marL="7239">
              <a:lnSpc>
                <a:spcPts val="2125"/>
              </a:lnSpc>
            </a:pPr>
            <a:r>
              <a:rPr sz="1800" spc="0" dirty="0" smtClean="0">
                <a:latin typeface="Calibri"/>
                <a:cs typeface="Calibri"/>
              </a:rPr>
              <a:t>i</a:t>
            </a:r>
            <a:r>
              <a:rPr sz="1800" spc="-39" dirty="0" smtClean="0">
                <a:latin typeface="Calibri"/>
                <a:cs typeface="Calibri"/>
              </a:rPr>
              <a:t>z</a:t>
            </a:r>
            <a:r>
              <a:rPr sz="1800" spc="0" dirty="0" smtClean="0">
                <a:latin typeface="Calibri"/>
                <a:cs typeface="Calibri"/>
              </a:rPr>
              <a:t>e, 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a</a:t>
            </a:r>
            <a:r>
              <a:rPr sz="1800" spc="-25" dirty="0" smtClean="0">
                <a:latin typeface="Calibri"/>
                <a:cs typeface="Calibri"/>
              </a:rPr>
              <a:t>r</a:t>
            </a:r>
            <a:r>
              <a:rPr sz="1800" spc="-4" dirty="0" smtClean="0">
                <a:latin typeface="Calibri"/>
                <a:cs typeface="Calibri"/>
              </a:rPr>
              <a:t>g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-14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-9" dirty="0" smtClean="0">
                <a:latin typeface="Calibri"/>
                <a:cs typeface="Calibri"/>
              </a:rPr>
              <a:t>)</a:t>
            </a:r>
            <a:r>
              <a:rPr sz="1800" spc="0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698752" y="3940048"/>
            <a:ext cx="7467600" cy="14523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956429" y="455929"/>
            <a:ext cx="2977109" cy="3546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0" baseline="3034" dirty="0" smtClean="0">
                <a:latin typeface="Calibri"/>
                <a:cs typeface="Calibri"/>
              </a:rPr>
              <a:t>oid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ap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4" baseline="3034" dirty="0" smtClean="0">
                <a:latin typeface="Calibri"/>
                <a:cs typeface="Calibri"/>
              </a:rPr>
              <a:t>t(</a:t>
            </a:r>
            <a:r>
              <a:rPr sz="2700" b="1" spc="0" baseline="3034" dirty="0" smtClean="0">
                <a:latin typeface="Calibri"/>
                <a:cs typeface="Calibri"/>
              </a:rPr>
              <a:t>int 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[], </a:t>
            </a:r>
            <a:r>
              <a:rPr sz="2700" b="1" spc="0" baseline="3034" dirty="0" smtClean="0">
                <a:latin typeface="Calibri"/>
                <a:cs typeface="Calibri"/>
              </a:rPr>
              <a:t>int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si</a:t>
            </a:r>
            <a:r>
              <a:rPr sz="2700" spc="-39" baseline="3034" dirty="0" smtClean="0">
                <a:latin typeface="Calibri"/>
                <a:cs typeface="Calibri"/>
              </a:rPr>
              <a:t>z</a:t>
            </a:r>
            <a:r>
              <a:rPr sz="2700" spc="0" baseline="3034" dirty="0" smtClean="0">
                <a:latin typeface="Calibri"/>
                <a:cs typeface="Calibri"/>
              </a:rPr>
              <a:t>e)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b="1" spc="0" baseline="1517" dirty="0" smtClean="0">
                <a:latin typeface="Calibri"/>
                <a:cs typeface="Calibri"/>
              </a:rPr>
              <a:t>int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b="1" spc="-29" baseline="1517" dirty="0" smtClean="0">
                <a:latin typeface="Calibri"/>
                <a:cs typeface="Calibri"/>
              </a:rPr>
              <a:t>f</a:t>
            </a:r>
            <a:r>
              <a:rPr sz="2700" b="1" spc="0" baseline="1517" dirty="0" smtClean="0">
                <a:latin typeface="Calibri"/>
                <a:cs typeface="Calibri"/>
              </a:rPr>
              <a:t>or 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i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si</a:t>
            </a:r>
            <a:r>
              <a:rPr sz="2700" spc="-39" baseline="1517" dirty="0" smtClean="0">
                <a:latin typeface="Calibri"/>
                <a:cs typeface="Calibri"/>
              </a:rPr>
              <a:t>z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/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- 1;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i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4" baseline="1517" dirty="0" smtClean="0">
                <a:latin typeface="Calibri"/>
                <a:cs typeface="Calibri"/>
              </a:rPr>
              <a:t>&gt;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0;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--)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api</a:t>
            </a:r>
            <a:r>
              <a:rPr sz="2700" spc="9" baseline="1517" dirty="0" smtClean="0">
                <a:latin typeface="Calibri"/>
                <a:cs typeface="Calibri"/>
              </a:rPr>
              <a:t>f</a:t>
            </a:r>
            <a:r>
              <a:rPr sz="2700" spc="4" baseline="1517" dirty="0" smtClean="0">
                <a:latin typeface="Calibri"/>
                <a:cs typeface="Calibri"/>
              </a:rPr>
              <a:t>y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16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si</a:t>
            </a:r>
            <a:r>
              <a:rPr sz="2700" spc="-39" baseline="1517" dirty="0" smtClean="0">
                <a:latin typeface="Calibri"/>
                <a:cs typeface="Calibri"/>
              </a:rPr>
              <a:t>z</a:t>
            </a:r>
            <a:r>
              <a:rPr sz="2700" spc="0" baseline="1517" dirty="0" smtClean="0">
                <a:latin typeface="Calibri"/>
                <a:cs typeface="Calibri"/>
              </a:rPr>
              <a:t>e, </a:t>
            </a:r>
            <a:r>
              <a:rPr sz="2700" spc="-4" baseline="1517" dirty="0" smtClean="0">
                <a:latin typeface="Calibri"/>
                <a:cs typeface="Calibri"/>
              </a:rPr>
              <a:t>i);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b="1" spc="-29" baseline="1517" dirty="0" smtClean="0">
                <a:latin typeface="Calibri"/>
                <a:cs typeface="Calibri"/>
              </a:rPr>
              <a:t>f</a:t>
            </a:r>
            <a:r>
              <a:rPr sz="2700" b="1" spc="0" baseline="1517" dirty="0" smtClean="0">
                <a:latin typeface="Calibri"/>
                <a:cs typeface="Calibri"/>
              </a:rPr>
              <a:t>or 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39" baseline="1517" dirty="0" smtClean="0">
                <a:latin typeface="Calibri"/>
                <a:cs typeface="Calibri"/>
              </a:rPr>
              <a:t>z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-1;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&gt;</a:t>
            </a:r>
            <a:r>
              <a:rPr sz="2700" spc="4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0;</a:t>
            </a:r>
            <a:r>
              <a:rPr sz="2700" spc="25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--)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0"/>
              </a:spcBef>
            </a:pP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emp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[0];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[0]=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];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] 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</a:t>
            </a:r>
            <a:r>
              <a:rPr sz="2700" spc="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api</a:t>
            </a:r>
            <a:r>
              <a:rPr sz="2700" spc="9" baseline="1517" dirty="0" smtClean="0">
                <a:latin typeface="Calibri"/>
                <a:cs typeface="Calibri"/>
              </a:rPr>
              <a:t>f</a:t>
            </a:r>
            <a:r>
              <a:rPr sz="2700" spc="4" baseline="1517" dirty="0" smtClean="0">
                <a:latin typeface="Calibri"/>
                <a:cs typeface="Calibri"/>
              </a:rPr>
              <a:t>y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16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0</a:t>
            </a:r>
            <a:r>
              <a:rPr sz="2700" spc="-4" baseline="1517" dirty="0" smtClean="0">
                <a:latin typeface="Calibri"/>
                <a:cs typeface="Calibri"/>
              </a:rPr>
              <a:t>)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549528"/>
            <a:ext cx="3291063" cy="1351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0" baseline="3034" dirty="0" smtClean="0">
                <a:latin typeface="Calibri"/>
                <a:cs typeface="Calibri"/>
              </a:rPr>
              <a:t>oid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api</a:t>
            </a:r>
            <a:r>
              <a:rPr sz="2700" spc="9" baseline="3034" dirty="0" smtClean="0">
                <a:latin typeface="Calibri"/>
                <a:cs typeface="Calibri"/>
              </a:rPr>
              <a:t>f</a:t>
            </a:r>
            <a:r>
              <a:rPr sz="2700" spc="4" baseline="3034" dirty="0" smtClean="0">
                <a:latin typeface="Calibri"/>
                <a:cs typeface="Calibri"/>
              </a:rPr>
              <a:t>y</a:t>
            </a:r>
            <a:r>
              <a:rPr sz="2700" spc="-4" baseline="3034" dirty="0" smtClean="0">
                <a:latin typeface="Calibri"/>
                <a:cs typeface="Calibri"/>
              </a:rPr>
              <a:t>(</a:t>
            </a:r>
            <a:r>
              <a:rPr sz="2700" b="1" spc="0" baseline="3034" dirty="0" smtClean="0">
                <a:latin typeface="Calibri"/>
                <a:cs typeface="Calibri"/>
              </a:rPr>
              <a:t>int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[],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int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si</a:t>
            </a:r>
            <a:r>
              <a:rPr sz="2700" spc="-39" baseline="3034" dirty="0" smtClean="0">
                <a:latin typeface="Calibri"/>
                <a:cs typeface="Calibri"/>
              </a:rPr>
              <a:t>z</a:t>
            </a:r>
            <a:r>
              <a:rPr sz="2700" spc="0" baseline="3034" dirty="0" smtClean="0">
                <a:latin typeface="Calibri"/>
                <a:cs typeface="Calibri"/>
              </a:rPr>
              <a:t>e,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int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i)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b="1" spc="0" baseline="1517" dirty="0" smtClean="0">
                <a:latin typeface="Calibri"/>
                <a:cs typeface="Calibri"/>
              </a:rPr>
              <a:t>int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i;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b="1" spc="0" baseline="1517" dirty="0" smtClean="0">
                <a:latin typeface="Calibri"/>
                <a:cs typeface="Calibri"/>
              </a:rPr>
              <a:t>int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ft 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2*i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+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1;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b="1" spc="0" baseline="1517" dirty="0" smtClean="0">
                <a:latin typeface="Calibri"/>
                <a:cs typeface="Calibri"/>
              </a:rPr>
              <a:t>int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ght 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2*i +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2195703"/>
            <a:ext cx="3583315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if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(</a:t>
            </a:r>
            <a:r>
              <a:rPr sz="2700" spc="-9" baseline="3034" dirty="0" smtClean="0">
                <a:latin typeface="Calibri"/>
                <a:cs typeface="Calibri"/>
              </a:rPr>
              <a:t>le</a:t>
            </a:r>
            <a:r>
              <a:rPr sz="2700" spc="0" baseline="3034" dirty="0" smtClean="0">
                <a:latin typeface="Calibri"/>
                <a:cs typeface="Calibri"/>
              </a:rPr>
              <a:t>ft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&lt;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si</a:t>
            </a:r>
            <a:r>
              <a:rPr sz="2700" spc="-39" baseline="3034" dirty="0" smtClean="0">
                <a:latin typeface="Calibri"/>
                <a:cs typeface="Calibri"/>
              </a:rPr>
              <a:t>z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&amp;</a:t>
            </a:r>
            <a:r>
              <a:rPr sz="2700" spc="0" baseline="3034" dirty="0" smtClean="0">
                <a:latin typeface="Calibri"/>
                <a:cs typeface="Calibri"/>
              </a:rPr>
              <a:t>&amp;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[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-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ft] </a:t>
            </a:r>
            <a:r>
              <a:rPr sz="2700" spc="4" baseline="3034" dirty="0" smtClean="0">
                <a:latin typeface="Calibri"/>
                <a:cs typeface="Calibri"/>
              </a:rPr>
              <a:t>&gt;</a:t>
            </a:r>
            <a:r>
              <a:rPr sz="2700" spc="0" baseline="3034" dirty="0" smtClean="0">
                <a:latin typeface="Calibri"/>
                <a:cs typeface="Calibri"/>
              </a:rPr>
              <a:t>arr[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t])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ft;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3018663"/>
            <a:ext cx="3883543" cy="5287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if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(</a:t>
            </a:r>
            <a:r>
              <a:rPr sz="2700" spc="-9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ght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&lt;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si</a:t>
            </a:r>
            <a:r>
              <a:rPr sz="2700" spc="-39" baseline="3034" dirty="0" smtClean="0">
                <a:latin typeface="Calibri"/>
                <a:cs typeface="Calibri"/>
              </a:rPr>
              <a:t>z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&amp;</a:t>
            </a:r>
            <a:r>
              <a:rPr sz="2700" spc="0" baseline="3034" dirty="0" smtClean="0">
                <a:latin typeface="Calibri"/>
                <a:cs typeface="Calibri"/>
              </a:rPr>
              <a:t>&amp;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[r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gh</a:t>
            </a:r>
            <a:r>
              <a:rPr sz="2700" spc="-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] &gt;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[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t])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5"/>
              </a:lnSpc>
              <a:spcBef>
                <a:spcPts val="11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= r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g</a:t>
            </a:r>
            <a:r>
              <a:rPr sz="2700" spc="-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t;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3842004"/>
            <a:ext cx="1291462" cy="2174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if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(</a:t>
            </a:r>
            <a:r>
              <a:rPr sz="2700" spc="-9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 !=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emp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];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]=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[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t] =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api</a:t>
            </a:r>
            <a:r>
              <a:rPr sz="2700" spc="9" baseline="1517" dirty="0" smtClean="0">
                <a:latin typeface="Calibri"/>
                <a:cs typeface="Calibri"/>
              </a:rPr>
              <a:t>f</a:t>
            </a:r>
            <a:r>
              <a:rPr sz="2700" spc="4" baseline="1517" dirty="0" smtClean="0">
                <a:latin typeface="Calibri"/>
                <a:cs typeface="Calibri"/>
              </a:rPr>
              <a:t>y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16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678174" y="403066"/>
            <a:ext cx="185078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TLINE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039756"/>
            <a:ext cx="2762144" cy="49337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171">
              <a:lnSpc>
                <a:spcPts val="3704"/>
              </a:lnSpc>
              <a:spcBef>
                <a:spcPts val="185"/>
              </a:spcBef>
            </a:pPr>
            <a:r>
              <a:rPr sz="4500" spc="319" baseline="6826" dirty="0" smtClean="0">
                <a:latin typeface="Arellion"/>
                <a:cs typeface="Arellion"/>
              </a:rPr>
              <a:t></a:t>
            </a:r>
            <a:r>
              <a:rPr sz="4500" spc="0" baseline="8696" dirty="0" smtClean="0">
                <a:latin typeface="Arial"/>
                <a:cs typeface="Arial"/>
              </a:rPr>
              <a:t>In</a:t>
            </a:r>
            <a:r>
              <a:rPr sz="4500" spc="-9" baseline="8696" dirty="0" smtClean="0">
                <a:latin typeface="Arial"/>
                <a:cs typeface="Arial"/>
              </a:rPr>
              <a:t>t</a:t>
            </a:r>
            <a:r>
              <a:rPr sz="4500" spc="0" baseline="8696" dirty="0" smtClean="0">
                <a:latin typeface="Arial"/>
                <a:cs typeface="Arial"/>
              </a:rPr>
              <a:t>roduction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0"/>
              </a:lnSpc>
              <a:spcBef>
                <a:spcPts val="12"/>
              </a:spcBef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Bubb</a:t>
            </a:r>
            <a:r>
              <a:rPr sz="4500" spc="4" baseline="7730" dirty="0" smtClean="0">
                <a:latin typeface="Arial"/>
                <a:cs typeface="Arial"/>
              </a:rPr>
              <a:t>l</a:t>
            </a:r>
            <a:r>
              <a:rPr sz="4500" spc="0" baseline="7730" dirty="0" smtClean="0">
                <a:latin typeface="Arial"/>
                <a:cs typeface="Arial"/>
              </a:rPr>
              <a:t>e</a:t>
            </a:r>
            <a:r>
              <a:rPr sz="4500" spc="-19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Sort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5"/>
              </a:lnSpc>
              <a:spcBef>
                <a:spcPts val="0"/>
              </a:spcBef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Inse</a:t>
            </a:r>
            <a:r>
              <a:rPr sz="4500" spc="-9" baseline="7730" dirty="0" smtClean="0">
                <a:latin typeface="Arial"/>
                <a:cs typeface="Arial"/>
              </a:rPr>
              <a:t>r</a:t>
            </a:r>
            <a:r>
              <a:rPr sz="4500" spc="0" baseline="7730" dirty="0" smtClean="0">
                <a:latin typeface="Arial"/>
                <a:cs typeface="Arial"/>
              </a:rPr>
              <a:t>tion Sort</a:t>
            </a:r>
            <a:endParaRPr sz="3000">
              <a:latin typeface="Arial"/>
              <a:cs typeface="Arial"/>
            </a:endParaRPr>
          </a:p>
          <a:p>
            <a:pPr marL="12700" marR="30987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Se</a:t>
            </a:r>
            <a:r>
              <a:rPr sz="4500" spc="4" baseline="7730" dirty="0" smtClean="0">
                <a:latin typeface="Arial"/>
                <a:cs typeface="Arial"/>
              </a:rPr>
              <a:t>l</a:t>
            </a:r>
            <a:r>
              <a:rPr sz="4500" spc="0" baseline="7730" dirty="0" smtClean="0">
                <a:latin typeface="Arial"/>
                <a:cs typeface="Arial"/>
              </a:rPr>
              <a:t>ection</a:t>
            </a:r>
            <a:r>
              <a:rPr sz="4500" spc="-19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sort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Heap</a:t>
            </a:r>
            <a:r>
              <a:rPr sz="4500" spc="-9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Sort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She</a:t>
            </a:r>
            <a:r>
              <a:rPr sz="4500" spc="4" baseline="7730" dirty="0" smtClean="0">
                <a:latin typeface="Arial"/>
                <a:cs typeface="Arial"/>
              </a:rPr>
              <a:t>l</a:t>
            </a:r>
            <a:r>
              <a:rPr sz="4500" spc="0" baseline="7730" dirty="0" smtClean="0">
                <a:latin typeface="Arial"/>
                <a:cs typeface="Arial"/>
              </a:rPr>
              <a:t>l</a:t>
            </a:r>
            <a:r>
              <a:rPr sz="4500" spc="-19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Sort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Rad</a:t>
            </a:r>
            <a:r>
              <a:rPr sz="4500" spc="9" baseline="7730" dirty="0" smtClean="0">
                <a:latin typeface="Arial"/>
                <a:cs typeface="Arial"/>
              </a:rPr>
              <a:t>i</a:t>
            </a:r>
            <a:r>
              <a:rPr sz="4500" spc="0" baseline="7730" dirty="0" smtClean="0">
                <a:latin typeface="Arial"/>
                <a:cs typeface="Arial"/>
              </a:rPr>
              <a:t>x</a:t>
            </a:r>
            <a:r>
              <a:rPr sz="4500" spc="-25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sort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-104" baseline="7730" dirty="0" smtClean="0">
                <a:latin typeface="Arial"/>
                <a:cs typeface="Arial"/>
              </a:rPr>
              <a:t>T</a:t>
            </a:r>
            <a:r>
              <a:rPr sz="4500" spc="0" baseline="7730" dirty="0" smtClean="0">
                <a:latin typeface="Arial"/>
                <a:cs typeface="Arial"/>
              </a:rPr>
              <a:t>ime</a:t>
            </a:r>
            <a:r>
              <a:rPr sz="4500" spc="-169" baseline="7730" dirty="0" smtClean="0">
                <a:latin typeface="Arial"/>
                <a:cs typeface="Arial"/>
              </a:rPr>
              <a:t> </a:t>
            </a:r>
            <a:r>
              <a:rPr sz="4500" spc="0" baseline="7730" dirty="0" smtClean="0">
                <a:latin typeface="Arial"/>
                <a:cs typeface="Arial"/>
              </a:rPr>
              <a:t>Ana</a:t>
            </a:r>
            <a:r>
              <a:rPr sz="4500" spc="4" baseline="7730" dirty="0" smtClean="0">
                <a:latin typeface="Arial"/>
                <a:cs typeface="Arial"/>
              </a:rPr>
              <a:t>l</a:t>
            </a:r>
            <a:r>
              <a:rPr sz="4500" spc="0" baseline="7730" dirty="0" smtClean="0">
                <a:latin typeface="Arial"/>
                <a:cs typeface="Arial"/>
              </a:rPr>
              <a:t>ysis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960"/>
              </a:lnSpc>
            </a:pPr>
            <a:r>
              <a:rPr sz="4500" spc="319" baseline="6068" dirty="0" smtClean="0">
                <a:latin typeface="Arellion"/>
                <a:cs typeface="Arellion"/>
              </a:rPr>
              <a:t></a:t>
            </a:r>
            <a:r>
              <a:rPr sz="4500" spc="0" baseline="7730" dirty="0" smtClean="0">
                <a:latin typeface="Arial"/>
                <a:cs typeface="Arial"/>
              </a:rPr>
              <a:t>Properties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ts val="3460"/>
              </a:lnSpc>
            </a:pPr>
            <a:r>
              <a:rPr sz="3000" spc="319" dirty="0" smtClean="0">
                <a:latin typeface="Arellion"/>
                <a:cs typeface="Arellion"/>
              </a:rPr>
              <a:t></a:t>
            </a:r>
            <a:r>
              <a:rPr sz="3000" spc="0" dirty="0" smtClean="0">
                <a:latin typeface="Arial"/>
                <a:cs typeface="Arial"/>
              </a:rPr>
              <a:t>App</a:t>
            </a:r>
            <a:r>
              <a:rPr sz="3000" spc="4" dirty="0" smtClean="0">
                <a:latin typeface="Arial"/>
                <a:cs typeface="Arial"/>
              </a:rPr>
              <a:t>l</a:t>
            </a:r>
            <a:r>
              <a:rPr sz="3000" spc="0" dirty="0" smtClean="0">
                <a:latin typeface="Arial"/>
                <a:cs typeface="Arial"/>
              </a:rPr>
              <a:t>ication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878840" y="326866"/>
            <a:ext cx="7565336" cy="28570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768815" marR="2946952" algn="ct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Shell 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S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ort</a:t>
            </a:r>
            <a:endParaRPr sz="3200">
              <a:latin typeface="Arial"/>
              <a:cs typeface="Arial"/>
            </a:endParaRPr>
          </a:p>
          <a:p>
            <a:pPr marL="12700" marR="334787">
              <a:lnSpc>
                <a:spcPts val="2880"/>
              </a:lnSpc>
              <a:spcBef>
                <a:spcPts val="280"/>
              </a:spcBef>
            </a:pPr>
            <a:r>
              <a:rPr sz="3000" spc="0" dirty="0" smtClean="0">
                <a:latin typeface="Arial"/>
                <a:cs typeface="Arial"/>
              </a:rPr>
              <a:t>In shell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sort,</a:t>
            </a:r>
            <a:r>
              <a:rPr sz="3000" spc="1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elements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at a specific inte</a:t>
            </a:r>
            <a:r>
              <a:rPr sz="3000" spc="-9" dirty="0" smtClean="0">
                <a:latin typeface="Arial"/>
                <a:cs typeface="Arial"/>
              </a:rPr>
              <a:t>r</a:t>
            </a:r>
            <a:r>
              <a:rPr sz="3000" spc="0" dirty="0" smtClean="0">
                <a:latin typeface="Arial"/>
                <a:cs typeface="Arial"/>
              </a:rPr>
              <a:t>val are </a:t>
            </a:r>
            <a:r>
              <a:rPr sz="3000" spc="-9" dirty="0" smtClean="0">
                <a:latin typeface="Arial"/>
                <a:cs typeface="Arial"/>
              </a:rPr>
              <a:t>s</a:t>
            </a:r>
            <a:r>
              <a:rPr sz="3000" spc="0" dirty="0" smtClean="0">
                <a:latin typeface="Arial"/>
                <a:cs typeface="Arial"/>
              </a:rPr>
              <a:t>or</a:t>
            </a:r>
            <a:r>
              <a:rPr sz="3000" spc="-9" dirty="0" smtClean="0">
                <a:latin typeface="Arial"/>
                <a:cs typeface="Arial"/>
              </a:rPr>
              <a:t>t</a:t>
            </a:r>
            <a:r>
              <a:rPr sz="3000" spc="0" dirty="0" smtClean="0">
                <a:latin typeface="Arial"/>
                <a:cs typeface="Arial"/>
              </a:rPr>
              <a:t>ed.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449"/>
              </a:lnSpc>
              <a:spcBef>
                <a:spcPts val="530"/>
              </a:spcBef>
            </a:pPr>
            <a:r>
              <a:rPr sz="3000" spc="0" dirty="0" smtClean="0">
                <a:latin typeface="Arial"/>
                <a:cs typeface="Arial"/>
              </a:rPr>
              <a:t>The interval</a:t>
            </a:r>
            <a:r>
              <a:rPr sz="3000" spc="-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between</a:t>
            </a:r>
            <a:r>
              <a:rPr sz="3000" spc="-2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the elements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is 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449"/>
              </a:lnSpc>
            </a:pPr>
            <a:r>
              <a:rPr sz="3000" spc="0" dirty="0" smtClean="0">
                <a:latin typeface="Arial"/>
                <a:cs typeface="Arial"/>
              </a:rPr>
              <a:t>grad</a:t>
            </a:r>
            <a:r>
              <a:rPr sz="3000" spc="-9" dirty="0" smtClean="0">
                <a:latin typeface="Arial"/>
                <a:cs typeface="Arial"/>
              </a:rPr>
              <a:t>u</a:t>
            </a:r>
            <a:r>
              <a:rPr sz="3000" spc="0" dirty="0" smtClean="0">
                <a:latin typeface="Arial"/>
                <a:cs typeface="Arial"/>
              </a:rPr>
              <a:t>ally</a:t>
            </a:r>
            <a:r>
              <a:rPr sz="3000" spc="-2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decre</a:t>
            </a:r>
            <a:r>
              <a:rPr sz="3000" spc="-9" dirty="0" smtClean="0">
                <a:latin typeface="Arial"/>
                <a:cs typeface="Arial"/>
              </a:rPr>
              <a:t>a</a:t>
            </a:r>
            <a:r>
              <a:rPr sz="3000" spc="0" dirty="0" smtClean="0">
                <a:latin typeface="Arial"/>
                <a:cs typeface="Arial"/>
              </a:rPr>
              <a:t>sed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based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on</a:t>
            </a:r>
            <a:r>
              <a:rPr sz="3000" spc="-1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the sequence 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449"/>
              </a:lnSpc>
            </a:pPr>
            <a:r>
              <a:rPr sz="3000" spc="0" dirty="0" smtClean="0">
                <a:latin typeface="Arial"/>
                <a:cs typeface="Arial"/>
              </a:rPr>
              <a:t>used.</a:t>
            </a:r>
            <a:endParaRPr sz="3000">
              <a:latin typeface="Arial"/>
              <a:cs typeface="Arial"/>
            </a:endParaRPr>
          </a:p>
          <a:p>
            <a:pPr marL="12700" marR="53016">
              <a:lnSpc>
                <a:spcPct val="95825"/>
              </a:lnSpc>
            </a:pPr>
            <a:r>
              <a:rPr sz="3000" spc="0" dirty="0" smtClean="0">
                <a:latin typeface="Arial"/>
                <a:cs typeface="Arial"/>
              </a:rPr>
              <a:t>Sequence</a:t>
            </a:r>
            <a:endParaRPr sz="3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765436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1588396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2777497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3140" y="3226681"/>
            <a:ext cx="259095" cy="11488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13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79906" y="3226681"/>
            <a:ext cx="6188255" cy="11488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Sh</a:t>
            </a:r>
            <a:r>
              <a:rPr sz="2600" spc="9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ll</a:t>
            </a:r>
            <a:r>
              <a:rPr sz="2600" spc="-9" dirty="0" smtClean="0">
                <a:latin typeface="Arial"/>
                <a:cs typeface="Arial"/>
              </a:rPr>
              <a:t>'</a:t>
            </a:r>
            <a:r>
              <a:rPr sz="2600" spc="0" dirty="0" smtClean="0">
                <a:latin typeface="Arial"/>
                <a:cs typeface="Arial"/>
              </a:rPr>
              <a:t>s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origin</a:t>
            </a:r>
            <a:r>
              <a:rPr sz="2600" spc="9" dirty="0" smtClean="0">
                <a:latin typeface="Arial"/>
                <a:cs typeface="Arial"/>
              </a:rPr>
              <a:t>a</a:t>
            </a:r>
            <a:r>
              <a:rPr sz="2600" spc="0" dirty="0" smtClean="0">
                <a:latin typeface="Arial"/>
                <a:cs typeface="Arial"/>
              </a:rPr>
              <a:t>l</a:t>
            </a:r>
            <a:r>
              <a:rPr sz="2600" spc="-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s</a:t>
            </a:r>
            <a:r>
              <a:rPr sz="2600" spc="9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q</a:t>
            </a:r>
            <a:r>
              <a:rPr sz="2600" spc="4" dirty="0" smtClean="0">
                <a:latin typeface="Arial"/>
                <a:cs typeface="Arial"/>
              </a:rPr>
              <a:t>u</a:t>
            </a:r>
            <a:r>
              <a:rPr sz="2600" spc="0" dirty="0" smtClean="0">
                <a:latin typeface="Arial"/>
                <a:cs typeface="Arial"/>
              </a:rPr>
              <a:t>e</a:t>
            </a:r>
            <a:r>
              <a:rPr sz="2600" spc="4" dirty="0" smtClean="0">
                <a:latin typeface="Arial"/>
                <a:cs typeface="Arial"/>
              </a:rPr>
              <a:t>n</a:t>
            </a:r>
            <a:r>
              <a:rPr sz="2600" spc="0" dirty="0" smtClean="0">
                <a:latin typeface="Arial"/>
                <a:cs typeface="Arial"/>
              </a:rPr>
              <a:t>c</a:t>
            </a:r>
            <a:r>
              <a:rPr sz="2600" spc="9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: N/2 , N/4 , …,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1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Knuth's increme</a:t>
            </a:r>
            <a:r>
              <a:rPr sz="2600" spc="9" dirty="0" smtClean="0">
                <a:latin typeface="Arial"/>
                <a:cs typeface="Arial"/>
              </a:rPr>
              <a:t>n</a:t>
            </a:r>
            <a:r>
              <a:rPr sz="2600" spc="0" dirty="0" smtClean="0">
                <a:latin typeface="Arial"/>
                <a:cs typeface="Arial"/>
              </a:rPr>
              <a:t>ts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130"/>
              </a:spcBef>
            </a:pPr>
            <a:r>
              <a:rPr sz="2600" spc="0" dirty="0" smtClean="0">
                <a:latin typeface="Arial"/>
                <a:cs typeface="Arial"/>
              </a:rPr>
              <a:t>Se</a:t>
            </a:r>
            <a:r>
              <a:rPr sz="2600" spc="9" dirty="0" smtClean="0">
                <a:latin typeface="Arial"/>
                <a:cs typeface="Arial"/>
              </a:rPr>
              <a:t>d</a:t>
            </a:r>
            <a:r>
              <a:rPr sz="2600" spc="0" dirty="0" smtClean="0">
                <a:latin typeface="Arial"/>
                <a:cs typeface="Arial"/>
              </a:rPr>
              <a:t>g</a:t>
            </a:r>
            <a:r>
              <a:rPr sz="2600" spc="4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wi</a:t>
            </a:r>
            <a:r>
              <a:rPr sz="2600" spc="4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k's</a:t>
            </a:r>
            <a:r>
              <a:rPr sz="2600" spc="-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in</a:t>
            </a:r>
            <a:r>
              <a:rPr sz="2600" spc="4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rem</a:t>
            </a:r>
            <a:r>
              <a:rPr sz="2600" spc="4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nts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423671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40" y="4423671"/>
            <a:ext cx="7755947" cy="11383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49"/>
              </a:lnSpc>
              <a:spcBef>
                <a:spcPts val="180"/>
              </a:spcBef>
            </a:pPr>
            <a:r>
              <a:rPr sz="3000" spc="0" dirty="0" smtClean="0">
                <a:latin typeface="Arial"/>
                <a:cs typeface="Arial"/>
              </a:rPr>
              <a:t>The per</a:t>
            </a:r>
            <a:r>
              <a:rPr sz="3000" spc="-9" dirty="0" smtClean="0">
                <a:latin typeface="Arial"/>
                <a:cs typeface="Arial"/>
              </a:rPr>
              <a:t>f</a:t>
            </a:r>
            <a:r>
              <a:rPr sz="3000" spc="0" dirty="0" smtClean="0">
                <a:latin typeface="Arial"/>
                <a:cs typeface="Arial"/>
              </a:rPr>
              <a:t>ormance</a:t>
            </a:r>
            <a:r>
              <a:rPr sz="3000" spc="-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of the shell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sort depends</a:t>
            </a:r>
            <a:r>
              <a:rPr sz="3000" spc="-2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on 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449"/>
              </a:lnSpc>
            </a:pPr>
            <a:r>
              <a:rPr sz="3000" spc="0" dirty="0" smtClean="0">
                <a:latin typeface="Arial"/>
                <a:cs typeface="Arial"/>
              </a:rPr>
              <a:t>the type</a:t>
            </a:r>
            <a:r>
              <a:rPr sz="3000" spc="-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of sequence</a:t>
            </a:r>
            <a:r>
              <a:rPr sz="3000" spc="-1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used</a:t>
            </a:r>
            <a:r>
              <a:rPr sz="3000" spc="-1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for a</a:t>
            </a:r>
            <a:r>
              <a:rPr sz="3000" spc="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given</a:t>
            </a:r>
            <a:r>
              <a:rPr sz="3000" spc="-1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input 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449"/>
              </a:lnSpc>
            </a:pPr>
            <a:r>
              <a:rPr sz="3000" spc="0" dirty="0" smtClean="0">
                <a:latin typeface="Arial"/>
                <a:cs typeface="Arial"/>
              </a:rPr>
              <a:t>arr</a:t>
            </a:r>
            <a:r>
              <a:rPr sz="3000" spc="-9" dirty="0" smtClean="0">
                <a:latin typeface="Arial"/>
                <a:cs typeface="Arial"/>
              </a:rPr>
              <a:t>a</a:t>
            </a:r>
            <a:r>
              <a:rPr sz="3000" spc="0" dirty="0" smtClean="0">
                <a:latin typeface="Arial"/>
                <a:cs typeface="Arial"/>
              </a:rPr>
              <a:t>y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1066800"/>
            <a:ext cx="73152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800" y="3625088"/>
            <a:ext cx="6629400" cy="2851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524250" y="36805"/>
            <a:ext cx="2004454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7117" y="524732"/>
            <a:ext cx="98936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Sh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ll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33625" y="524732"/>
            <a:ext cx="83270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0166" y="524732"/>
            <a:ext cx="80991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with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5141" y="524732"/>
            <a:ext cx="20961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Incre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ts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5132" y="524732"/>
            <a:ext cx="42579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89268" y="524732"/>
            <a:ext cx="114765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Thr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304800" y="685800"/>
            <a:ext cx="80772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304800" y="1219200"/>
            <a:ext cx="5562600" cy="3067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8200" y="5181600"/>
            <a:ext cx="6324600" cy="76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600450" y="136112"/>
            <a:ext cx="1669308" cy="920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  <a:p>
            <a:pPr marL="689355" marR="61036">
              <a:lnSpc>
                <a:spcPct val="95825"/>
              </a:lnSpc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/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92373" y="136112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11367" y="532129"/>
            <a:ext cx="2345757" cy="8028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Ma</a:t>
            </a:r>
            <a:r>
              <a:rPr sz="2700" spc="-6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e a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vi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tual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u</a:t>
            </a:r>
            <a:r>
              <a:rPr sz="2700" spc="9" baseline="3034" dirty="0" smtClean="0">
                <a:latin typeface="Calibri"/>
                <a:cs typeface="Calibri"/>
              </a:rPr>
              <a:t>b</a:t>
            </a:r>
            <a:r>
              <a:rPr sz="2700" spc="0" baseline="3034" dirty="0" smtClean="0">
                <a:latin typeface="Calibri"/>
                <a:cs typeface="Calibri"/>
              </a:rPr>
              <a:t>-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-19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of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all </a:t>
            </a:r>
            <a:r>
              <a:rPr sz="2700" spc="-1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alues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-4" baseline="1517" dirty="0" smtClean="0">
                <a:latin typeface="Calibri"/>
                <a:cs typeface="Calibri"/>
              </a:rPr>
              <a:t>o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 the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4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po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11367" y="1477961"/>
            <a:ext cx="136678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{</a:t>
            </a:r>
            <a:r>
              <a:rPr sz="1800" spc="-9" dirty="0" smtClean="0">
                <a:latin typeface="Arial"/>
                <a:cs typeface="Arial"/>
              </a:rPr>
              <a:t>3</a:t>
            </a:r>
            <a:r>
              <a:rPr sz="1800" spc="-4" dirty="0" smtClean="0">
                <a:latin typeface="Arial"/>
                <a:cs typeface="Arial"/>
              </a:rPr>
              <a:t>5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14</a:t>
            </a:r>
            <a:r>
              <a:rPr sz="1800" spc="0" dirty="0" smtClean="0">
                <a:latin typeface="Arial"/>
                <a:cs typeface="Arial"/>
              </a:rPr>
              <a:t>}, {3</a:t>
            </a:r>
            <a:r>
              <a:rPr sz="1800" spc="-9" dirty="0" smtClean="0">
                <a:latin typeface="Arial"/>
                <a:cs typeface="Arial"/>
              </a:rPr>
              <a:t>3</a:t>
            </a:r>
            <a:r>
              <a:rPr sz="1800" spc="0" dirty="0" smtClean="0"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82506" y="1477961"/>
            <a:ext cx="452994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19</a:t>
            </a:r>
            <a:r>
              <a:rPr sz="1800" spc="0" dirty="0" smtClean="0">
                <a:latin typeface="Arial"/>
                <a:cs typeface="Arial"/>
              </a:rPr>
              <a:t>},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39400" y="1477961"/>
            <a:ext cx="452994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{4</a:t>
            </a:r>
            <a:r>
              <a:rPr sz="1800" spc="-9" dirty="0" smtClean="0">
                <a:latin typeface="Arial"/>
                <a:cs typeface="Arial"/>
              </a:rPr>
              <a:t>2</a:t>
            </a:r>
            <a:r>
              <a:rPr sz="1800" spc="0" dirty="0" smtClean="0"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96752" y="1477961"/>
            <a:ext cx="389358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27</a:t>
            </a: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11367" y="1752528"/>
            <a:ext cx="43985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56222" y="1752528"/>
            <a:ext cx="4531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{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0,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13194" y="1752528"/>
            <a:ext cx="3893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4</a:t>
            </a:r>
            <a:r>
              <a:rPr sz="1800" spc="-4" dirty="0" smtClean="0">
                <a:latin typeface="Arial"/>
                <a:cs typeface="Arial"/>
              </a:rPr>
              <a:t>4</a:t>
            </a: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4366442"/>
            <a:ext cx="4698923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2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 c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mp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va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u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ch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sub-l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 s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ap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or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-154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.</a:t>
            </a:r>
            <a:r>
              <a:rPr sz="1800" spc="-6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Af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er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this step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91582" y="4366442"/>
            <a:ext cx="56718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th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m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62625" y="4366442"/>
            <a:ext cx="20542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(if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cess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25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3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27532" y="1524000"/>
            <a:ext cx="7391400" cy="205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6680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88595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0510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52425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4340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6255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8170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800850" y="4724400"/>
            <a:ext cx="819150" cy="685800"/>
          </a:xfrm>
          <a:custGeom>
            <a:avLst/>
            <a:gdLst/>
            <a:ahLst/>
            <a:cxnLst/>
            <a:rect l="l" t="t" r="r" b="b"/>
            <a:pathLst>
              <a:path w="819150" h="685800">
                <a:moveTo>
                  <a:pt x="0" y="685800"/>
                </a:moveTo>
                <a:lnTo>
                  <a:pt x="819150" y="685800"/>
                </a:lnTo>
                <a:lnTo>
                  <a:pt x="81915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60450" y="5410200"/>
            <a:ext cx="6565900" cy="0"/>
          </a:xfrm>
          <a:custGeom>
            <a:avLst/>
            <a:gdLst/>
            <a:ahLst/>
            <a:cxnLst/>
            <a:rect l="l" t="t" r="r" b="b"/>
            <a:pathLst>
              <a:path w="6565900">
                <a:moveTo>
                  <a:pt x="0" y="0"/>
                </a:moveTo>
                <a:lnTo>
                  <a:pt x="65659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121789" y="61182"/>
            <a:ext cx="166808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13712" y="61182"/>
            <a:ext cx="304221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2 co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td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For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n/4</a:t>
            </a:r>
            <a:endParaRPr sz="3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784066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840" y="784066"/>
            <a:ext cx="78631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{1</a:t>
            </a:r>
            <a:r>
              <a:rPr sz="3200" spc="-14" dirty="0" smtClean="0">
                <a:latin typeface="Arial"/>
                <a:cs typeface="Arial"/>
              </a:rPr>
              <a:t>4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91842" y="784066"/>
            <a:ext cx="65081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latin typeface="Arial"/>
                <a:cs typeface="Arial"/>
              </a:rPr>
              <a:t>2</a:t>
            </a:r>
            <a:r>
              <a:rPr sz="3200" spc="0" dirty="0" smtClean="0">
                <a:latin typeface="Arial"/>
                <a:cs typeface="Arial"/>
              </a:rPr>
              <a:t>7,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68123" y="784066"/>
            <a:ext cx="65081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3</a:t>
            </a:r>
            <a:r>
              <a:rPr sz="3200" spc="-9" dirty="0" smtClean="0">
                <a:latin typeface="Arial"/>
                <a:cs typeface="Arial"/>
              </a:rPr>
              <a:t>5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45625" y="784066"/>
            <a:ext cx="78672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latin typeface="Arial"/>
                <a:cs typeface="Arial"/>
              </a:rPr>
              <a:t>4</a:t>
            </a:r>
            <a:r>
              <a:rPr sz="3200" spc="0" dirty="0" smtClean="0">
                <a:latin typeface="Arial"/>
                <a:cs typeface="Arial"/>
              </a:rPr>
              <a:t>2},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57813" y="784066"/>
            <a:ext cx="78672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{</a:t>
            </a:r>
            <a:r>
              <a:rPr sz="3200" spc="-9" dirty="0" smtClean="0">
                <a:latin typeface="Arial"/>
                <a:cs typeface="Arial"/>
              </a:rPr>
              <a:t>1</a:t>
            </a:r>
            <a:r>
              <a:rPr sz="3200" spc="0" dirty="0" smtClean="0">
                <a:latin typeface="Arial"/>
                <a:cs typeface="Arial"/>
              </a:rPr>
              <a:t>9,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71222" y="784066"/>
            <a:ext cx="65081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1</a:t>
            </a:r>
            <a:r>
              <a:rPr sz="3200" spc="-9" dirty="0" smtClean="0">
                <a:latin typeface="Arial"/>
                <a:cs typeface="Arial"/>
              </a:rPr>
              <a:t>0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46689" y="784066"/>
            <a:ext cx="65081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3</a:t>
            </a:r>
            <a:r>
              <a:rPr sz="3200" spc="-9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24191" y="784066"/>
            <a:ext cx="67360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latin typeface="Arial"/>
                <a:cs typeface="Arial"/>
              </a:rPr>
              <a:t>4</a:t>
            </a:r>
            <a:r>
              <a:rPr sz="3200" spc="0" dirty="0" smtClean="0">
                <a:latin typeface="Arial"/>
                <a:cs typeface="Arial"/>
              </a:rPr>
              <a:t>4}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4072945"/>
            <a:ext cx="39870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2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6104" y="4072945"/>
            <a:ext cx="454185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mp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ap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val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es,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if re</a:t>
            </a:r>
            <a:r>
              <a:rPr sz="1800" spc="-4" dirty="0" smtClean="0">
                <a:latin typeface="Arial"/>
                <a:cs typeface="Arial"/>
              </a:rPr>
              <a:t>q</a:t>
            </a:r>
            <a:r>
              <a:rPr sz="1800" spc="0" dirty="0" smtClean="0">
                <a:latin typeface="Arial"/>
                <a:cs typeface="Arial"/>
              </a:rPr>
              <a:t>u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0672" y="4072945"/>
            <a:ext cx="176024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ori</a:t>
            </a:r>
            <a:r>
              <a:rPr sz="1800" spc="-9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al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8340" y="5634105"/>
            <a:ext cx="6708292" cy="802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Fin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-154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44" dirty="0" smtClean="0">
                <a:latin typeface="Arial"/>
                <a:cs typeface="Arial"/>
              </a:rPr>
              <a:t> 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3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sort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rest of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array us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terv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 va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ue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1. Sh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ll</a:t>
            </a:r>
            <a:endParaRPr sz="1800">
              <a:latin typeface="Arial"/>
              <a:cs typeface="Arial"/>
            </a:endParaRPr>
          </a:p>
          <a:p>
            <a:pPr marL="12700" marR="3429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sort us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 ins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rtion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sort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o s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rt t</a:t>
            </a:r>
            <a:r>
              <a:rPr sz="1800" spc="-4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e 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rra</a:t>
            </a:r>
            <a:r>
              <a:rPr sz="1800" spc="-154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3429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No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50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re</a:t>
            </a:r>
            <a:r>
              <a:rPr sz="1800" spc="-9" dirty="0" smtClean="0">
                <a:latin typeface="Arial"/>
                <a:cs typeface="Arial"/>
              </a:rPr>
              <a:t>q</a:t>
            </a:r>
            <a:r>
              <a:rPr sz="1800" spc="0" dirty="0" smtClean="0">
                <a:latin typeface="Arial"/>
                <a:cs typeface="Arial"/>
              </a:rPr>
              <a:t>u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red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last iter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is mi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im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endParaRPr sz="1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66800" y="4724400"/>
            <a:ext cx="65532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744">
              <a:lnSpc>
                <a:spcPct val="95825"/>
              </a:lnSpc>
              <a:spcBef>
                <a:spcPts val="464"/>
              </a:spcBef>
            </a:pP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4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0   </a:t>
            </a:r>
            <a:r>
              <a:rPr sz="2800" b="1" spc="198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7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9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5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3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2800" b="1" spc="0" dirty="0" smtClean="0">
                <a:solidFill>
                  <a:srgbClr val="FFFFFF"/>
                </a:solidFill>
                <a:latin typeface="Arial"/>
                <a:cs typeface="Arial"/>
              </a:rPr>
              <a:t>2   </a:t>
            </a:r>
            <a:r>
              <a:rPr sz="2800" b="1" spc="203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4" dirty="0" smtClean="0">
                <a:solidFill>
                  <a:srgbClr val="FFFFFF"/>
                </a:solidFill>
                <a:latin typeface="Arial"/>
                <a:cs typeface="Arial"/>
              </a:rPr>
              <a:t>44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383540" y="378476"/>
            <a:ext cx="4738873" cy="35726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int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4" dirty="0" smtClean="0">
                <a:latin typeface="Arial"/>
                <a:cs typeface="Arial"/>
              </a:rPr>
              <a:t>h</a:t>
            </a:r>
            <a:r>
              <a:rPr sz="2000" spc="0" dirty="0" smtClean="0">
                <a:latin typeface="Arial"/>
                <a:cs typeface="Arial"/>
              </a:rPr>
              <a:t>ellSort</a:t>
            </a:r>
            <a:r>
              <a:rPr sz="2000" spc="4" dirty="0" smtClean="0">
                <a:latin typeface="Arial"/>
                <a:cs typeface="Arial"/>
              </a:rPr>
              <a:t>(</a:t>
            </a:r>
            <a:r>
              <a:rPr sz="2000" spc="0" dirty="0" smtClean="0">
                <a:latin typeface="Arial"/>
                <a:cs typeface="Arial"/>
              </a:rPr>
              <a:t>int</a:t>
            </a:r>
            <a:r>
              <a:rPr sz="2000" spc="-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-4" dirty="0" smtClean="0">
                <a:latin typeface="Arial"/>
                <a:cs typeface="Arial"/>
              </a:rPr>
              <a:t>[]</a:t>
            </a:r>
            <a:r>
              <a:rPr sz="2000" spc="0" dirty="0" smtClean="0">
                <a:latin typeface="Arial"/>
                <a:cs typeface="Arial"/>
              </a:rPr>
              <a:t>,</a:t>
            </a:r>
            <a:r>
              <a:rPr sz="2000" spc="-4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int n)</a:t>
            </a:r>
            <a:endParaRPr sz="2000">
              <a:latin typeface="Arial"/>
              <a:cs typeface="Arial"/>
            </a:endParaRPr>
          </a:p>
          <a:p>
            <a:pPr marL="12700" marR="38176">
              <a:lnSpc>
                <a:spcPct val="95825"/>
              </a:lnSpc>
              <a:spcBef>
                <a:spcPts val="474"/>
              </a:spcBef>
            </a:pPr>
            <a:r>
              <a:rPr sz="2000" spc="0" dirty="0" smtClean="0">
                <a:latin typeface="Arial"/>
                <a:cs typeface="Arial"/>
              </a:rPr>
              <a:t>{</a:t>
            </a:r>
            <a:endParaRPr sz="2000">
              <a:latin typeface="Arial"/>
              <a:cs typeface="Arial"/>
            </a:endParaRPr>
          </a:p>
          <a:p>
            <a:pPr marL="361696" marR="38176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4" dirty="0" smtClean="0">
                <a:latin typeface="Arial"/>
                <a:cs typeface="Arial"/>
              </a:rPr>
              <a:t>(</a:t>
            </a:r>
            <a:r>
              <a:rPr sz="2000" spc="0" dirty="0" smtClean="0">
                <a:latin typeface="Arial"/>
                <a:cs typeface="Arial"/>
              </a:rPr>
              <a:t>int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n/2;</a:t>
            </a:r>
            <a:r>
              <a:rPr sz="2000" spc="-3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&gt;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0;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/=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2)</a:t>
            </a:r>
            <a:endParaRPr sz="2000">
              <a:latin typeface="Arial"/>
              <a:cs typeface="Arial"/>
            </a:endParaRPr>
          </a:p>
          <a:p>
            <a:pPr marL="291591" marR="38176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{</a:t>
            </a:r>
            <a:endParaRPr sz="2000">
              <a:latin typeface="Arial"/>
              <a:cs typeface="Arial"/>
            </a:endParaRPr>
          </a:p>
          <a:p>
            <a:pPr marL="572007" marR="38176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24" dirty="0" smtClean="0">
                <a:latin typeface="Arial"/>
                <a:cs typeface="Arial"/>
              </a:rPr>
              <a:t> </a:t>
            </a:r>
            <a:r>
              <a:rPr sz="2000" spc="4" dirty="0" smtClean="0">
                <a:latin typeface="Arial"/>
                <a:cs typeface="Arial"/>
              </a:rPr>
              <a:t>(</a:t>
            </a:r>
            <a:r>
              <a:rPr sz="2000" spc="0" dirty="0" smtClean="0">
                <a:latin typeface="Arial"/>
                <a:cs typeface="Arial"/>
              </a:rPr>
              <a:t>int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 =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gap;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 &lt;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n; i +=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1)</a:t>
            </a:r>
            <a:endParaRPr sz="2000">
              <a:latin typeface="Arial"/>
              <a:cs typeface="Arial"/>
            </a:endParaRPr>
          </a:p>
          <a:p>
            <a:pPr marL="572007" marR="38176">
              <a:lnSpc>
                <a:spcPct val="95825"/>
              </a:lnSpc>
              <a:spcBef>
                <a:spcPts val="583"/>
              </a:spcBef>
            </a:pPr>
            <a:r>
              <a:rPr sz="2000" spc="0" dirty="0" smtClean="0">
                <a:latin typeface="Arial"/>
                <a:cs typeface="Arial"/>
              </a:rPr>
              <a:t>{</a:t>
            </a:r>
            <a:endParaRPr sz="2000">
              <a:latin typeface="Arial"/>
              <a:cs typeface="Arial"/>
            </a:endParaRPr>
          </a:p>
          <a:p>
            <a:pPr marL="851204" marR="38176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int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temp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0" dirty="0" smtClean="0">
                <a:latin typeface="Arial"/>
                <a:cs typeface="Arial"/>
              </a:rPr>
              <a:t>[i</a:t>
            </a:r>
            <a:r>
              <a:rPr sz="2000" spc="-9" dirty="0" smtClean="0">
                <a:latin typeface="Arial"/>
                <a:cs typeface="Arial"/>
              </a:rPr>
              <a:t>]</a:t>
            </a:r>
            <a:r>
              <a:rPr sz="2000" spc="0" dirty="0" smtClean="0">
                <a:latin typeface="Arial"/>
                <a:cs typeface="Arial"/>
              </a:rPr>
              <a:t>;</a:t>
            </a:r>
            <a:endParaRPr sz="2000">
              <a:latin typeface="Arial"/>
              <a:cs typeface="Arial"/>
            </a:endParaRPr>
          </a:p>
          <a:p>
            <a:pPr marL="851204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//</a:t>
            </a:r>
            <a:r>
              <a:rPr sz="2000" spc="-2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4" dirty="0" smtClean="0">
                <a:latin typeface="Arial"/>
                <a:cs typeface="Arial"/>
              </a:rPr>
              <a:t>h</a:t>
            </a:r>
            <a:r>
              <a:rPr sz="2000" spc="0" dirty="0" smtClean="0">
                <a:latin typeface="Arial"/>
                <a:cs typeface="Arial"/>
              </a:rPr>
              <a:t>ift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earlier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</a:t>
            </a:r>
            <a:r>
              <a:rPr sz="2000" spc="14" dirty="0" smtClean="0">
                <a:latin typeface="Arial"/>
                <a:cs typeface="Arial"/>
              </a:rPr>
              <a:t>p</a:t>
            </a:r>
            <a:r>
              <a:rPr sz="2000" spc="4" dirty="0" smtClean="0">
                <a:latin typeface="Arial"/>
                <a:cs typeface="Arial"/>
              </a:rPr>
              <a:t>-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4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-9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ed</a:t>
            </a:r>
            <a:r>
              <a:rPr sz="2000" spc="-3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elements</a:t>
            </a:r>
            <a:endParaRPr sz="2000">
              <a:latin typeface="Arial"/>
              <a:cs typeface="Arial"/>
            </a:endParaRPr>
          </a:p>
          <a:p>
            <a:pPr marL="851204" marR="1025436">
              <a:lnSpc>
                <a:spcPts val="2880"/>
              </a:lnSpc>
              <a:spcBef>
                <a:spcPts val="294"/>
              </a:spcBef>
            </a:pPr>
            <a:r>
              <a:rPr sz="2000" spc="0" dirty="0" smtClean="0">
                <a:latin typeface="Arial"/>
                <a:cs typeface="Arial"/>
              </a:rPr>
              <a:t>//</a:t>
            </a:r>
            <a:r>
              <a:rPr sz="2000" spc="-2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lo</a:t>
            </a:r>
            <a:r>
              <a:rPr sz="2000" spc="4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ation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a[i]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is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found int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j;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5009" y="2939431"/>
            <a:ext cx="2155377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up until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4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9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ect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22044" y="4036965"/>
            <a:ext cx="5593487" cy="13771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111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(j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i;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j &gt;=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&amp;&amp;</a:t>
            </a:r>
            <a:r>
              <a:rPr sz="2000" spc="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0" dirty="0" smtClean="0">
                <a:latin typeface="Arial"/>
                <a:cs typeface="Arial"/>
              </a:rPr>
              <a:t>[j</a:t>
            </a:r>
            <a:r>
              <a:rPr sz="2000" spc="-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-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gap]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&gt;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temp;</a:t>
            </a:r>
            <a:r>
              <a:rPr sz="2000" spc="-2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j </a:t>
            </a:r>
            <a:r>
              <a:rPr sz="2000" spc="4" dirty="0" smtClean="0">
                <a:latin typeface="Arial"/>
                <a:cs typeface="Arial"/>
              </a:rPr>
              <a:t>-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gap)</a:t>
            </a:r>
            <a:endParaRPr sz="2000">
              <a:latin typeface="Arial"/>
              <a:cs typeface="Arial"/>
            </a:endParaRPr>
          </a:p>
          <a:p>
            <a:pPr marL="291541" marR="31111">
              <a:lnSpc>
                <a:spcPct val="95825"/>
              </a:lnSpc>
              <a:spcBef>
                <a:spcPts val="472"/>
              </a:spcBef>
            </a:pP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0" dirty="0" smtClean="0">
                <a:latin typeface="Arial"/>
                <a:cs typeface="Arial"/>
              </a:rPr>
              <a:t>[j]</a:t>
            </a:r>
            <a:r>
              <a:rPr sz="2000" spc="-3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0" dirty="0" smtClean="0">
                <a:latin typeface="Arial"/>
                <a:cs typeface="Arial"/>
              </a:rPr>
              <a:t>[j</a:t>
            </a:r>
            <a:r>
              <a:rPr sz="2000" spc="-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- gap];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18750"/>
              </a:lnSpc>
              <a:spcBef>
                <a:spcPts val="590"/>
              </a:spcBef>
            </a:pPr>
            <a:r>
              <a:rPr sz="2000" spc="-4" dirty="0" smtClean="0">
                <a:latin typeface="Arial"/>
                <a:cs typeface="Arial"/>
              </a:rPr>
              <a:t>/</a:t>
            </a:r>
            <a:r>
              <a:rPr sz="2000" spc="0" dirty="0" smtClean="0">
                <a:latin typeface="Arial"/>
                <a:cs typeface="Arial"/>
              </a:rPr>
              <a:t>/</a:t>
            </a:r>
            <a:r>
              <a:rPr sz="2000" spc="53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put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temp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(the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4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iginal a[</a:t>
            </a:r>
            <a:r>
              <a:rPr sz="2000" spc="-4" dirty="0" smtClean="0">
                <a:latin typeface="Arial"/>
                <a:cs typeface="Arial"/>
              </a:rPr>
              <a:t>i</a:t>
            </a:r>
            <a:r>
              <a:rPr sz="2000" spc="0" dirty="0" smtClean="0">
                <a:latin typeface="Arial"/>
                <a:cs typeface="Arial"/>
              </a:rPr>
              <a:t>])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 i</a:t>
            </a:r>
            <a:r>
              <a:rPr sz="2000" spc="-9" dirty="0" smtClean="0">
                <a:latin typeface="Arial"/>
                <a:cs typeface="Arial"/>
              </a:rPr>
              <a:t>t</a:t>
            </a:r>
            <a:r>
              <a:rPr sz="2000" spc="0" dirty="0" smtClean="0">
                <a:latin typeface="Arial"/>
                <a:cs typeface="Arial"/>
              </a:rPr>
              <a:t>s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4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9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4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t</a:t>
            </a:r>
            <a:r>
              <a:rPr sz="2000" spc="-5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lo</a:t>
            </a:r>
            <a:r>
              <a:rPr sz="2000" spc="4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ation a</a:t>
            </a:r>
            <a:r>
              <a:rPr sz="2000" spc="4" dirty="0" smtClean="0">
                <a:latin typeface="Arial"/>
                <a:cs typeface="Arial"/>
              </a:rPr>
              <a:t>rr</a:t>
            </a:r>
            <a:r>
              <a:rPr sz="2000" spc="0" dirty="0" smtClean="0">
                <a:latin typeface="Arial"/>
                <a:cs typeface="Arial"/>
              </a:rPr>
              <a:t>[j]</a:t>
            </a:r>
            <a:r>
              <a:rPr sz="2000" spc="-3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=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temp;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2847" y="5500335"/>
            <a:ext cx="148581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}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866095"/>
            <a:ext cx="1135056" cy="7719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9191" marR="38176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}</a:t>
            </a:r>
            <a:endParaRPr sz="2000" dirty="0">
              <a:latin typeface="Arial"/>
              <a:cs typeface="Arial"/>
            </a:endParaRPr>
          </a:p>
          <a:p>
            <a:pPr marL="139191">
              <a:lnSpc>
                <a:spcPts val="2175"/>
              </a:lnSpc>
              <a:spcBef>
                <a:spcPts val="581"/>
              </a:spcBef>
            </a:pPr>
            <a:r>
              <a:rPr sz="3000" spc="0" baseline="-4348" dirty="0" smtClean="0">
                <a:latin typeface="Arial"/>
                <a:cs typeface="Arial"/>
              </a:rPr>
              <a:t>r</a:t>
            </a:r>
            <a:r>
              <a:rPr sz="3000" spc="4" baseline="-4348" dirty="0" smtClean="0">
                <a:latin typeface="Arial"/>
                <a:cs typeface="Arial"/>
              </a:rPr>
              <a:t>e</a:t>
            </a:r>
            <a:r>
              <a:rPr sz="3000" spc="0" baseline="-4348" dirty="0" smtClean="0">
                <a:latin typeface="Arial"/>
                <a:cs typeface="Arial"/>
              </a:rPr>
              <a:t>turn</a:t>
            </a:r>
            <a:r>
              <a:rPr sz="3000" spc="-25" baseline="-4348" dirty="0" smtClean="0">
                <a:latin typeface="Arial"/>
                <a:cs typeface="Arial"/>
              </a:rPr>
              <a:t> </a:t>
            </a:r>
            <a:r>
              <a:rPr sz="3000" spc="0" baseline="-4348" dirty="0" smtClean="0">
                <a:latin typeface="Arial"/>
                <a:cs typeface="Arial"/>
              </a:rPr>
              <a:t>0;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3540" y="6597615"/>
            <a:ext cx="148581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}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3492246" y="633720"/>
            <a:ext cx="2228743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Ra</a:t>
            </a:r>
            <a:r>
              <a:rPr sz="3600" spc="4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ix</a:t>
            </a:r>
            <a:r>
              <a:rPr sz="3600" spc="-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1698466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8840" y="1698466"/>
            <a:ext cx="7528920" cy="9204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First,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sort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el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nts </a:t>
            </a:r>
            <a:r>
              <a:rPr sz="3200" spc="-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ased</a:t>
            </a:r>
            <a:r>
              <a:rPr sz="3200" spc="-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on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va</a:t>
            </a:r>
            <a:r>
              <a:rPr sz="3200" spc="-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ue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u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it p</a:t>
            </a:r>
            <a:r>
              <a:rPr sz="3200" spc="-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ace.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5940" y="2771743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8840" y="2771743"/>
            <a:ext cx="5454638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Th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-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,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sort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el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nts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sed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on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the t</a:t>
            </a:r>
            <a:r>
              <a:rPr sz="3200" spc="-9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nth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pl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c</a:t>
            </a:r>
            <a:r>
              <a:rPr sz="3200" spc="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58942" y="2771743"/>
            <a:ext cx="173522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va</a:t>
            </a:r>
            <a:r>
              <a:rPr sz="3200" spc="-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ue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17598" y="2771743"/>
            <a:ext cx="42579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3844646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8840" y="3844646"/>
            <a:ext cx="338044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is pr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cess</a:t>
            </a:r>
            <a:r>
              <a:rPr sz="3200" spc="-2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g</a:t>
            </a:r>
            <a:r>
              <a:rPr sz="3200" spc="-14" dirty="0" smtClean="0">
                <a:latin typeface="Arial"/>
                <a:cs typeface="Arial"/>
              </a:rPr>
              <a:t>o</a:t>
            </a:r>
            <a:r>
              <a:rPr sz="3200" spc="0" dirty="0" smtClean="0">
                <a:latin typeface="Arial"/>
                <a:cs typeface="Arial"/>
              </a:rPr>
              <a:t>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83975" y="3844646"/>
            <a:ext cx="539302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48372" y="3844646"/>
            <a:ext cx="83086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latin typeface="Arial"/>
                <a:cs typeface="Arial"/>
              </a:rPr>
              <a:t>u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9" dirty="0" smtClean="0">
                <a:latin typeface="Arial"/>
                <a:cs typeface="Arial"/>
              </a:rPr>
              <a:t>t</a:t>
            </a:r>
            <a:r>
              <a:rPr sz="3200" spc="0" dirty="0" smtClean="0">
                <a:latin typeface="Arial"/>
                <a:cs typeface="Arial"/>
              </a:rPr>
              <a:t>il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05962" y="3844646"/>
            <a:ext cx="65250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the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81121" y="3844646"/>
            <a:ext cx="718883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l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st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40" y="4332573"/>
            <a:ext cx="18927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sign</a:t>
            </a:r>
            <a:r>
              <a:rPr sz="3200" spc="-1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fica</a:t>
            </a:r>
            <a:r>
              <a:rPr sz="3200" spc="-9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96190" y="4332573"/>
            <a:ext cx="105731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pl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ce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1676400" y="1219161"/>
            <a:ext cx="4800600" cy="53295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769614" y="227552"/>
            <a:ext cx="166930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3564" y="715239"/>
            <a:ext cx="99006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C00000"/>
                </a:solidFill>
                <a:latin typeface="Arial"/>
                <a:cs typeface="Arial"/>
              </a:rPr>
              <a:t>[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1,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69131" y="715239"/>
            <a:ext cx="87606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4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3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9479" y="715239"/>
            <a:ext cx="87728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6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4,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72270" y="715239"/>
            <a:ext cx="65128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3,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9057" y="715239"/>
            <a:ext cx="42487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00656" y="715239"/>
            <a:ext cx="65087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4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5,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75001" y="715239"/>
            <a:ext cx="87728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7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8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8]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35940" y="506451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40" y="506451"/>
            <a:ext cx="6829492" cy="3621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Fi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d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l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rg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st e</a:t>
            </a:r>
            <a:r>
              <a:rPr sz="3200" spc="-9" dirty="0" smtClean="0">
                <a:latin typeface="Arial"/>
                <a:cs typeface="Arial"/>
              </a:rPr>
              <a:t>l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m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n</a:t>
            </a:r>
            <a:r>
              <a:rPr sz="3200" spc="0" dirty="0" smtClean="0">
                <a:latin typeface="Arial"/>
                <a:cs typeface="Arial"/>
              </a:rPr>
              <a:t>t </a:t>
            </a:r>
            <a:r>
              <a:rPr sz="3200" spc="-9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n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 arr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-234" dirty="0" smtClean="0">
                <a:latin typeface="Arial"/>
                <a:cs typeface="Arial"/>
              </a:rPr>
              <a:t>y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ts val="3454"/>
              </a:lnSpc>
              <a:spcBef>
                <a:spcPts val="4"/>
              </a:spcBef>
            </a:pPr>
            <a:r>
              <a:rPr sz="3200" spc="0" dirty="0" smtClean="0">
                <a:latin typeface="Arial"/>
                <a:cs typeface="Arial"/>
              </a:rPr>
              <a:t>i.</a:t>
            </a:r>
            <a:r>
              <a:rPr sz="3200" spc="-14" dirty="0" smtClean="0">
                <a:latin typeface="Arial"/>
                <a:cs typeface="Arial"/>
              </a:rPr>
              <a:t>e</a:t>
            </a:r>
            <a:r>
              <a:rPr sz="3200" spc="0" dirty="0" smtClean="0">
                <a:latin typeface="Arial"/>
                <a:cs typeface="Arial"/>
              </a:rPr>
              <a:t>. </a:t>
            </a:r>
            <a:r>
              <a:rPr sz="3200" spc="-4" dirty="0" smtClean="0">
                <a:latin typeface="Arial"/>
                <a:cs typeface="Arial"/>
              </a:rPr>
              <a:t>ma</a:t>
            </a:r>
            <a:r>
              <a:rPr sz="3200" spc="4" dirty="0" smtClean="0">
                <a:latin typeface="Arial"/>
                <a:cs typeface="Arial"/>
              </a:rPr>
              <a:t>x</a:t>
            </a:r>
            <a:r>
              <a:rPr sz="3200" spc="0" dirty="0" smtClean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371"/>
              </a:spcBef>
            </a:pPr>
            <a:r>
              <a:rPr sz="3200" spc="-4" dirty="0" smtClean="0">
                <a:latin typeface="Arial"/>
                <a:cs typeface="Arial"/>
              </a:rPr>
              <a:t>Le</a:t>
            </a:r>
            <a:r>
              <a:rPr sz="3200" spc="0" dirty="0" smtClean="0">
                <a:latin typeface="Arial"/>
                <a:cs typeface="Arial"/>
              </a:rPr>
              <a:t>t X be t</a:t>
            </a:r>
            <a:r>
              <a:rPr sz="3200" spc="-9" dirty="0" smtClean="0">
                <a:latin typeface="Arial"/>
                <a:cs typeface="Arial"/>
              </a:rPr>
              <a:t>h</a:t>
            </a:r>
            <a:r>
              <a:rPr sz="3200" spc="0" dirty="0" smtClean="0">
                <a:latin typeface="Arial"/>
                <a:cs typeface="Arial"/>
              </a:rPr>
              <a:t>e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n</a:t>
            </a:r>
            <a:r>
              <a:rPr sz="3200" spc="-9" dirty="0" smtClean="0">
                <a:latin typeface="Arial"/>
                <a:cs typeface="Arial"/>
              </a:rPr>
              <a:t>u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b</a:t>
            </a:r>
            <a:r>
              <a:rPr sz="3200" spc="0" dirty="0" smtClean="0">
                <a:latin typeface="Arial"/>
                <a:cs typeface="Arial"/>
              </a:rPr>
              <a:t>er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 di</a:t>
            </a:r>
            <a:r>
              <a:rPr sz="3200" spc="-14" dirty="0" smtClean="0">
                <a:latin typeface="Arial"/>
                <a:cs typeface="Arial"/>
              </a:rPr>
              <a:t>g</a:t>
            </a:r>
            <a:r>
              <a:rPr sz="3200" spc="0" dirty="0" smtClean="0">
                <a:latin typeface="Arial"/>
                <a:cs typeface="Arial"/>
              </a:rPr>
              <a:t>its in</a:t>
            </a:r>
            <a:r>
              <a:rPr sz="3200" spc="-14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m</a:t>
            </a:r>
            <a:r>
              <a:rPr sz="3200" spc="-9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x.</a:t>
            </a:r>
            <a:endParaRPr sz="3200">
              <a:latin typeface="Arial"/>
              <a:cs typeface="Arial"/>
            </a:endParaRPr>
          </a:p>
          <a:p>
            <a:pPr marL="413766" marR="301774" indent="-286766">
              <a:lnSpc>
                <a:spcPts val="3020"/>
              </a:lnSpc>
              <a:spcBef>
                <a:spcPts val="851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8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X is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u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at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-12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b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se</a:t>
            </a:r>
            <a:r>
              <a:rPr sz="2800" spc="-9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we</a:t>
            </a:r>
            <a:r>
              <a:rPr sz="2800" spc="-3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v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60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o th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gh</a:t>
            </a:r>
            <a:r>
              <a:rPr sz="2800" spc="-8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-27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he</a:t>
            </a:r>
            <a:r>
              <a:rPr sz="2800" spc="-21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4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fi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11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pla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es</a:t>
            </a:r>
            <a:r>
              <a:rPr sz="2800" spc="-7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of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l e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em</a:t>
            </a:r>
            <a:r>
              <a:rPr sz="2800" spc="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nt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71"/>
              </a:spcBef>
            </a:pPr>
            <a:r>
              <a:rPr sz="3200" spc="0" dirty="0" smtClean="0">
                <a:latin typeface="Arial"/>
                <a:cs typeface="Arial"/>
              </a:rPr>
              <a:t>In th</a:t>
            </a:r>
            <a:r>
              <a:rPr sz="3200" spc="-14" dirty="0" smtClean="0">
                <a:latin typeface="Arial"/>
                <a:cs typeface="Arial"/>
              </a:rPr>
              <a:t>i</a:t>
            </a:r>
            <a:r>
              <a:rPr sz="3200" spc="0" dirty="0" smtClean="0">
                <a:latin typeface="Arial"/>
                <a:cs typeface="Arial"/>
              </a:rPr>
              <a:t>s </a:t>
            </a:r>
            <a:r>
              <a:rPr sz="3200" spc="-14" dirty="0" smtClean="0">
                <a:latin typeface="Arial"/>
                <a:cs typeface="Arial"/>
              </a:rPr>
              <a:t>a</a:t>
            </a:r>
            <a:r>
              <a:rPr sz="3200" spc="0" dirty="0" smtClean="0">
                <a:latin typeface="Arial"/>
                <a:cs typeface="Arial"/>
              </a:rPr>
              <a:t>rray [1</a:t>
            </a:r>
            <a:r>
              <a:rPr sz="3200" spc="-14" dirty="0" smtClean="0">
                <a:latin typeface="Arial"/>
                <a:cs typeface="Arial"/>
              </a:rPr>
              <a:t>2</a:t>
            </a:r>
            <a:r>
              <a:rPr sz="3200" spc="0" dirty="0" smtClean="0">
                <a:latin typeface="Arial"/>
                <a:cs typeface="Arial"/>
              </a:rPr>
              <a:t>1,</a:t>
            </a:r>
            <a:r>
              <a:rPr sz="3200" spc="-1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4</a:t>
            </a:r>
            <a:r>
              <a:rPr sz="3200" spc="-9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2, 5</a:t>
            </a:r>
            <a:r>
              <a:rPr sz="3200" spc="-9" dirty="0" smtClean="0">
                <a:latin typeface="Arial"/>
                <a:cs typeface="Arial"/>
              </a:rPr>
              <a:t>6</a:t>
            </a:r>
            <a:r>
              <a:rPr sz="3200" spc="0" dirty="0" smtClean="0">
                <a:latin typeface="Arial"/>
                <a:cs typeface="Arial"/>
              </a:rPr>
              <a:t>4, 2</a:t>
            </a:r>
            <a:r>
              <a:rPr sz="3200" spc="-9" dirty="0" smtClean="0">
                <a:latin typeface="Arial"/>
                <a:cs typeface="Arial"/>
              </a:rPr>
              <a:t>3</a:t>
            </a:r>
            <a:r>
              <a:rPr sz="3200" spc="0" dirty="0" smtClean="0">
                <a:latin typeface="Arial"/>
                <a:cs typeface="Arial"/>
              </a:rPr>
              <a:t>,</a:t>
            </a:r>
            <a:r>
              <a:rPr sz="3200" spc="-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1, 4</a:t>
            </a:r>
            <a:r>
              <a:rPr sz="3200" spc="-9" dirty="0" smtClean="0">
                <a:latin typeface="Arial"/>
                <a:cs typeface="Arial"/>
              </a:rPr>
              <a:t>5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ts val="3460"/>
              </a:lnSpc>
              <a:spcBef>
                <a:spcPts val="173"/>
              </a:spcBef>
            </a:pPr>
            <a:r>
              <a:rPr sz="3200" spc="0" dirty="0" smtClean="0">
                <a:latin typeface="Arial"/>
                <a:cs typeface="Arial"/>
              </a:rPr>
              <a:t>7</a:t>
            </a:r>
            <a:r>
              <a:rPr sz="3200" spc="-14" dirty="0" smtClean="0">
                <a:latin typeface="Arial"/>
                <a:cs typeface="Arial"/>
              </a:rPr>
              <a:t>8</a:t>
            </a:r>
            <a:r>
              <a:rPr sz="3200" spc="0" dirty="0" smtClean="0">
                <a:latin typeface="Arial"/>
                <a:cs typeface="Arial"/>
              </a:rPr>
              <a:t>8</a:t>
            </a:r>
            <a:r>
              <a:rPr sz="3200" spc="-9" dirty="0" smtClean="0">
                <a:latin typeface="Arial"/>
                <a:cs typeface="Arial"/>
              </a:rPr>
              <a:t>]</a:t>
            </a:r>
            <a:r>
              <a:rPr sz="3200" spc="0" dirty="0" smtClean="0"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1482058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256375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40" y="4219112"/>
            <a:ext cx="276094" cy="13196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6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80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9906" y="4219112"/>
            <a:ext cx="7198828" cy="17036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we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ve</a:t>
            </a:r>
            <a:r>
              <a:rPr sz="2800" spc="-6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76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um</a:t>
            </a:r>
            <a:r>
              <a:rPr sz="2800" spc="4" dirty="0" smtClean="0">
                <a:latin typeface="Arial"/>
                <a:cs typeface="Arial"/>
              </a:rPr>
              <a:t>b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-7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7</a:t>
            </a:r>
            <a:r>
              <a:rPr sz="2800" spc="9" dirty="0" smtClean="0">
                <a:latin typeface="Arial"/>
                <a:cs typeface="Arial"/>
              </a:rPr>
              <a:t>8</a:t>
            </a:r>
            <a:r>
              <a:rPr sz="2800" spc="0" dirty="0" smtClean="0">
                <a:latin typeface="Arial"/>
                <a:cs typeface="Arial"/>
              </a:rPr>
              <a:t>8.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326"/>
              </a:spcBef>
            </a:pP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t h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-4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3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4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it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0"/>
              </a:lnSpc>
              <a:spcBef>
                <a:spcPts val="840"/>
              </a:spcBef>
            </a:pP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ef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1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,</a:t>
            </a:r>
            <a:r>
              <a:rPr sz="2800" spc="-10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op</a:t>
            </a:r>
            <a:r>
              <a:rPr sz="2800" spc="-3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ld</a:t>
            </a:r>
            <a:r>
              <a:rPr sz="2800" spc="-8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go</a:t>
            </a:r>
            <a:r>
              <a:rPr sz="2800" spc="-1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up</a:t>
            </a:r>
            <a:r>
              <a:rPr sz="2800" spc="-1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to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ds p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66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(</a:t>
            </a:r>
            <a:r>
              <a:rPr sz="2800" spc="0" dirty="0" smtClean="0">
                <a:latin typeface="Arial"/>
                <a:cs typeface="Arial"/>
              </a:rPr>
              <a:t>3</a:t>
            </a:r>
            <a:r>
              <a:rPr sz="2800" spc="-24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ime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)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535940" y="504978"/>
            <a:ext cx="197002" cy="368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504978"/>
            <a:ext cx="1105877" cy="11915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2">
              <a:lnSpc>
                <a:spcPts val="2860"/>
              </a:lnSpc>
              <a:spcBef>
                <a:spcPts val="143"/>
              </a:spcBef>
            </a:pPr>
            <a:r>
              <a:rPr sz="2700" b="1" spc="0" dirty="0" smtClean="0">
                <a:latin typeface="Arial"/>
                <a:cs typeface="Arial"/>
              </a:rPr>
              <a:t>Step 1</a:t>
            </a:r>
            <a:endParaRPr sz="2700">
              <a:latin typeface="Arial"/>
              <a:cs typeface="Arial"/>
            </a:endParaRPr>
          </a:p>
          <a:p>
            <a:pPr marL="12700" marR="17830">
              <a:lnSpc>
                <a:spcPts val="2915"/>
              </a:lnSpc>
              <a:spcBef>
                <a:spcPts val="2"/>
              </a:spcBef>
            </a:pPr>
            <a:r>
              <a:rPr sz="2700" spc="0" dirty="0" smtClean="0">
                <a:latin typeface="Arial"/>
                <a:cs typeface="Arial"/>
              </a:rPr>
              <a:t>buc</a:t>
            </a:r>
            <a:r>
              <a:rPr sz="2700" spc="9" dirty="0" smtClean="0">
                <a:latin typeface="Arial"/>
                <a:cs typeface="Arial"/>
              </a:rPr>
              <a:t>k</a:t>
            </a:r>
            <a:r>
              <a:rPr sz="2700" spc="0" dirty="0" smtClean="0">
                <a:latin typeface="Arial"/>
                <a:cs typeface="Arial"/>
              </a:rPr>
              <a:t>et</a:t>
            </a:r>
            <a:endParaRPr sz="2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14"/>
              </a:spcBef>
            </a:pPr>
            <a:r>
              <a:rPr sz="2700" b="1" spc="0" dirty="0" smtClean="0">
                <a:latin typeface="Arial"/>
                <a:cs typeface="Arial"/>
              </a:rPr>
              <a:t>Step 2</a:t>
            </a:r>
            <a:endParaRPr sz="2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83663" y="504978"/>
            <a:ext cx="6631241" cy="11915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318" marR="51434">
              <a:lnSpc>
                <a:spcPts val="2860"/>
              </a:lnSpc>
              <a:spcBef>
                <a:spcPts val="143"/>
              </a:spcBef>
            </a:pPr>
            <a:r>
              <a:rPr sz="2700" b="1" spc="0" dirty="0" smtClean="0">
                <a:latin typeface="Arial"/>
                <a:cs typeface="Arial"/>
              </a:rPr>
              <a:t>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D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fine 10 </a:t>
            </a:r>
            <a:r>
              <a:rPr sz="2700" spc="-9" dirty="0" smtClean="0">
                <a:latin typeface="Arial"/>
                <a:cs typeface="Arial"/>
              </a:rPr>
              <a:t>q</a:t>
            </a:r>
            <a:r>
              <a:rPr sz="2700" spc="0" dirty="0" smtClean="0">
                <a:latin typeface="Arial"/>
                <a:cs typeface="Arial"/>
              </a:rPr>
              <a:t>ueu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s each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representing</a:t>
            </a:r>
            <a:r>
              <a:rPr sz="2700" spc="-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a</a:t>
            </a:r>
            <a:endParaRPr sz="2700">
              <a:latin typeface="Arial"/>
              <a:cs typeface="Arial"/>
            </a:endParaRPr>
          </a:p>
          <a:p>
            <a:pPr marL="12700" marR="51434">
              <a:lnSpc>
                <a:spcPts val="2915"/>
              </a:lnSpc>
              <a:spcBef>
                <a:spcPts val="2"/>
              </a:spcBef>
            </a:pPr>
            <a:r>
              <a:rPr sz="2700" spc="0" dirty="0" smtClean="0">
                <a:latin typeface="Arial"/>
                <a:cs typeface="Arial"/>
              </a:rPr>
              <a:t>for each digit from 0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to 9.</a:t>
            </a:r>
            <a:endParaRPr sz="2700">
              <a:latin typeface="Arial"/>
              <a:cs typeface="Arial"/>
            </a:endParaRPr>
          </a:p>
          <a:p>
            <a:pPr marL="31318">
              <a:lnSpc>
                <a:spcPct val="95825"/>
              </a:lnSpc>
              <a:spcBef>
                <a:spcPts val="314"/>
              </a:spcBef>
            </a:pPr>
            <a:r>
              <a:rPr sz="2700" b="1" spc="0" dirty="0" smtClean="0">
                <a:latin typeface="Arial"/>
                <a:cs typeface="Arial"/>
              </a:rPr>
              <a:t>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Consider </a:t>
            </a:r>
            <a:r>
              <a:rPr sz="2700" spc="4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he least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signi</a:t>
            </a:r>
            <a:r>
              <a:rPr sz="2700" spc="9" dirty="0" smtClean="0">
                <a:latin typeface="Arial"/>
                <a:cs typeface="Arial"/>
              </a:rPr>
              <a:t>f</a:t>
            </a:r>
            <a:r>
              <a:rPr sz="2700" spc="0" dirty="0" smtClean="0">
                <a:latin typeface="Arial"/>
                <a:cs typeface="Arial"/>
              </a:rPr>
              <a:t>icant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digit of each</a:t>
            </a:r>
            <a:endParaRPr sz="2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1328185"/>
            <a:ext cx="196850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8840" y="1698517"/>
            <a:ext cx="7443509" cy="23852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445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num</a:t>
            </a:r>
            <a:r>
              <a:rPr sz="2700" spc="-9" dirty="0" smtClean="0">
                <a:latin typeface="Arial"/>
                <a:cs typeface="Arial"/>
              </a:rPr>
              <a:t>b</a:t>
            </a:r>
            <a:r>
              <a:rPr sz="2700" spc="0" dirty="0" smtClean="0">
                <a:latin typeface="Arial"/>
                <a:cs typeface="Arial"/>
              </a:rPr>
              <a:t>er in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the list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which is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to be sor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ed.</a:t>
            </a:r>
            <a:endParaRPr sz="2700">
              <a:latin typeface="Arial"/>
              <a:cs typeface="Arial"/>
            </a:endParaRPr>
          </a:p>
          <a:p>
            <a:pPr marL="12700" marR="3338">
              <a:lnSpc>
                <a:spcPct val="95825"/>
              </a:lnSpc>
              <a:spcBef>
                <a:spcPts val="316"/>
              </a:spcBef>
            </a:pPr>
            <a:r>
              <a:rPr sz="2700" b="1" spc="0" dirty="0" smtClean="0">
                <a:latin typeface="Arial"/>
                <a:cs typeface="Arial"/>
              </a:rPr>
              <a:t>Step 3 -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Insert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each nu</a:t>
            </a:r>
            <a:r>
              <a:rPr sz="2700" spc="-14" dirty="0" smtClean="0">
                <a:latin typeface="Arial"/>
                <a:cs typeface="Arial"/>
              </a:rPr>
              <a:t>m</a:t>
            </a:r>
            <a:r>
              <a:rPr sz="2700" spc="0" dirty="0" smtClean="0">
                <a:latin typeface="Arial"/>
                <a:cs typeface="Arial"/>
              </a:rPr>
              <a:t>ber into their</a:t>
            </a:r>
            <a:r>
              <a:rPr sz="2700" spc="-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respecti</a:t>
            </a:r>
            <a:r>
              <a:rPr sz="2700" spc="9" dirty="0" smtClean="0">
                <a:latin typeface="Arial"/>
                <a:cs typeface="Arial"/>
              </a:rPr>
              <a:t>v</a:t>
            </a:r>
            <a:r>
              <a:rPr sz="2700" spc="0" dirty="0" smtClean="0">
                <a:latin typeface="Arial"/>
                <a:cs typeface="Arial"/>
              </a:rPr>
              <a:t>e</a:t>
            </a:r>
            <a:endParaRPr sz="2700">
              <a:latin typeface="Arial"/>
              <a:cs typeface="Arial"/>
            </a:endParaRPr>
          </a:p>
          <a:p>
            <a:pPr marL="12700" marR="46445">
              <a:lnSpc>
                <a:spcPts val="2915"/>
              </a:lnSpc>
              <a:spcBef>
                <a:spcPts val="145"/>
              </a:spcBef>
            </a:pPr>
            <a:r>
              <a:rPr sz="2700" spc="0" dirty="0" smtClean="0">
                <a:latin typeface="Arial"/>
                <a:cs typeface="Arial"/>
              </a:rPr>
              <a:t>queue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based on the least signifi</a:t>
            </a:r>
            <a:r>
              <a:rPr sz="2700" spc="9" dirty="0" smtClean="0">
                <a:latin typeface="Arial"/>
                <a:cs typeface="Arial"/>
              </a:rPr>
              <a:t>c</a:t>
            </a:r>
            <a:r>
              <a:rPr sz="2700" spc="0" dirty="0" smtClean="0">
                <a:latin typeface="Arial"/>
                <a:cs typeface="Arial"/>
              </a:rPr>
              <a:t>ant</a:t>
            </a:r>
            <a:r>
              <a:rPr sz="2700" spc="-25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digit.</a:t>
            </a:r>
            <a:endParaRPr sz="2700">
              <a:latin typeface="Arial"/>
              <a:cs typeface="Arial"/>
            </a:endParaRPr>
          </a:p>
          <a:p>
            <a:pPr marL="12700">
              <a:lnSpc>
                <a:spcPts val="2920"/>
              </a:lnSpc>
              <a:spcBef>
                <a:spcPts val="656"/>
              </a:spcBef>
            </a:pPr>
            <a:r>
              <a:rPr sz="2700" b="1" spc="0" dirty="0" smtClean="0">
                <a:latin typeface="Arial"/>
                <a:cs typeface="Arial"/>
              </a:rPr>
              <a:t>Step 4 -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Group all the </a:t>
            </a:r>
            <a:r>
              <a:rPr sz="2700" spc="-9" dirty="0" smtClean="0">
                <a:latin typeface="Arial"/>
                <a:cs typeface="Arial"/>
              </a:rPr>
              <a:t>n</a:t>
            </a:r>
            <a:r>
              <a:rPr sz="2700" spc="0" dirty="0" smtClean="0">
                <a:latin typeface="Arial"/>
                <a:cs typeface="Arial"/>
              </a:rPr>
              <a:t>umb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rs</a:t>
            </a:r>
            <a:r>
              <a:rPr sz="2700" spc="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from q</a:t>
            </a:r>
            <a:r>
              <a:rPr sz="2700" spc="-9" dirty="0" smtClean="0">
                <a:latin typeface="Arial"/>
                <a:cs typeface="Arial"/>
              </a:rPr>
              <a:t>u</a:t>
            </a:r>
            <a:r>
              <a:rPr sz="2700" spc="0" dirty="0" smtClean="0">
                <a:latin typeface="Arial"/>
                <a:cs typeface="Arial"/>
              </a:rPr>
              <a:t>eue 0 to queue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9 in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the order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they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h</a:t>
            </a:r>
            <a:r>
              <a:rPr sz="2700" spc="-9" dirty="0" smtClean="0">
                <a:latin typeface="Arial"/>
                <a:cs typeface="Arial"/>
              </a:rPr>
              <a:t>a</a:t>
            </a:r>
            <a:r>
              <a:rPr sz="2700" spc="0" dirty="0" smtClean="0">
                <a:latin typeface="Arial"/>
                <a:cs typeface="Arial"/>
              </a:rPr>
              <a:t>ve inser</a:t>
            </a:r>
            <a:r>
              <a:rPr sz="2700" spc="4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ed</a:t>
            </a:r>
            <a:r>
              <a:rPr sz="2700" spc="-1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into their respecti</a:t>
            </a:r>
            <a:r>
              <a:rPr sz="2700" spc="9" dirty="0" smtClean="0">
                <a:latin typeface="Arial"/>
                <a:cs typeface="Arial"/>
              </a:rPr>
              <a:t>v</a:t>
            </a:r>
            <a:r>
              <a:rPr sz="2700" spc="0" dirty="0" smtClean="0">
                <a:latin typeface="Arial"/>
                <a:cs typeface="Arial"/>
              </a:rPr>
              <a:t>e</a:t>
            </a:r>
            <a:r>
              <a:rPr sz="2700" spc="-1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que</a:t>
            </a:r>
            <a:r>
              <a:rPr sz="2700" spc="-9" dirty="0" smtClean="0">
                <a:latin typeface="Arial"/>
                <a:cs typeface="Arial"/>
              </a:rPr>
              <a:t>u</a:t>
            </a:r>
            <a:r>
              <a:rPr sz="2700" spc="0" dirty="0" smtClean="0">
                <a:latin typeface="Arial"/>
                <a:cs typeface="Arial"/>
              </a:rPr>
              <a:t>es.</a:t>
            </a:r>
            <a:endParaRPr sz="2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151279"/>
            <a:ext cx="197002" cy="368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2974486"/>
            <a:ext cx="196850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168032"/>
            <a:ext cx="196850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4168032"/>
            <a:ext cx="819899" cy="1191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b="1" spc="0" dirty="0" smtClean="0">
                <a:latin typeface="Arial"/>
                <a:cs typeface="Arial"/>
              </a:rPr>
              <a:t>Step</a:t>
            </a:r>
            <a:endParaRPr sz="2700">
              <a:latin typeface="Arial"/>
              <a:cs typeface="Arial"/>
            </a:endParaRPr>
          </a:p>
          <a:p>
            <a:pPr marL="12700" marR="18859">
              <a:lnSpc>
                <a:spcPts val="2915"/>
              </a:lnSpc>
              <a:spcBef>
                <a:spcPts val="2"/>
              </a:spcBef>
            </a:pPr>
            <a:r>
              <a:rPr sz="2700" spc="0" dirty="0" smtClean="0">
                <a:latin typeface="Arial"/>
                <a:cs typeface="Arial"/>
              </a:rPr>
              <a:t>least</a:t>
            </a:r>
            <a:endParaRPr sz="2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14"/>
              </a:spcBef>
            </a:pPr>
            <a:r>
              <a:rPr sz="2700" b="1" spc="0" dirty="0" smtClean="0">
                <a:latin typeface="Arial"/>
                <a:cs typeface="Arial"/>
              </a:rPr>
              <a:t>Step</a:t>
            </a:r>
            <a:endParaRPr sz="2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96999" y="4168032"/>
            <a:ext cx="6669303" cy="1191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931" marR="51434">
              <a:lnSpc>
                <a:spcPts val="2860"/>
              </a:lnSpc>
              <a:spcBef>
                <a:spcPts val="143"/>
              </a:spcBef>
            </a:pPr>
            <a:r>
              <a:rPr sz="2700" b="1" spc="0" dirty="0" smtClean="0">
                <a:latin typeface="Arial"/>
                <a:cs typeface="Arial"/>
              </a:rPr>
              <a:t>5 -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Rep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at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from step 3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based on the n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xt</a:t>
            </a:r>
            <a:endParaRPr sz="2700">
              <a:latin typeface="Arial"/>
              <a:cs typeface="Arial"/>
            </a:endParaRPr>
          </a:p>
          <a:p>
            <a:pPr marL="12700" marR="51434">
              <a:lnSpc>
                <a:spcPts val="2915"/>
              </a:lnSpc>
              <a:spcBef>
                <a:spcPts val="2"/>
              </a:spcBef>
            </a:pPr>
            <a:r>
              <a:rPr sz="2700" spc="0" dirty="0" smtClean="0">
                <a:latin typeface="Arial"/>
                <a:cs typeface="Arial"/>
              </a:rPr>
              <a:t>signi</a:t>
            </a:r>
            <a:r>
              <a:rPr sz="2700" spc="9" dirty="0" smtClean="0">
                <a:latin typeface="Arial"/>
                <a:cs typeface="Arial"/>
              </a:rPr>
              <a:t>f</a:t>
            </a:r>
            <a:r>
              <a:rPr sz="2700" spc="0" dirty="0" smtClean="0">
                <a:latin typeface="Arial"/>
                <a:cs typeface="Arial"/>
              </a:rPr>
              <a:t>icant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digit.</a:t>
            </a:r>
            <a:endParaRPr sz="2700">
              <a:latin typeface="Arial"/>
              <a:cs typeface="Arial"/>
            </a:endParaRPr>
          </a:p>
          <a:p>
            <a:pPr marL="32931">
              <a:lnSpc>
                <a:spcPct val="95825"/>
              </a:lnSpc>
              <a:spcBef>
                <a:spcPts val="314"/>
              </a:spcBef>
            </a:pPr>
            <a:r>
              <a:rPr sz="2700" b="1" spc="0" dirty="0" smtClean="0">
                <a:latin typeface="Arial"/>
                <a:cs typeface="Arial"/>
              </a:rPr>
              <a:t>6 -</a:t>
            </a:r>
            <a:r>
              <a:rPr sz="2700" b="1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Rep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at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from step 2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until all </a:t>
            </a:r>
            <a:r>
              <a:rPr sz="2700" spc="4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he num</a:t>
            </a:r>
            <a:r>
              <a:rPr sz="2700" spc="-9" dirty="0" smtClean="0">
                <a:latin typeface="Arial"/>
                <a:cs typeface="Arial"/>
              </a:rPr>
              <a:t>b</a:t>
            </a:r>
            <a:r>
              <a:rPr sz="2700" spc="0" dirty="0" smtClean="0">
                <a:latin typeface="Arial"/>
                <a:cs typeface="Arial"/>
              </a:rPr>
              <a:t>ers</a:t>
            </a:r>
            <a:endParaRPr sz="2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990992"/>
            <a:ext cx="196850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40" y="5361407"/>
            <a:ext cx="7277660" cy="3686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are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grou</a:t>
            </a:r>
            <a:r>
              <a:rPr sz="2700" spc="-9" dirty="0" smtClean="0">
                <a:latin typeface="Arial"/>
                <a:cs typeface="Arial"/>
              </a:rPr>
              <a:t>p</a:t>
            </a:r>
            <a:r>
              <a:rPr sz="2700" spc="0" dirty="0" smtClean="0">
                <a:latin typeface="Arial"/>
                <a:cs typeface="Arial"/>
              </a:rPr>
              <a:t>ed based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on the </a:t>
            </a:r>
            <a:r>
              <a:rPr sz="2700" spc="-14" dirty="0" smtClean="0">
                <a:latin typeface="Arial"/>
                <a:cs typeface="Arial"/>
              </a:rPr>
              <a:t>m</a:t>
            </a:r>
            <a:r>
              <a:rPr sz="2700" spc="0" dirty="0" smtClean="0">
                <a:latin typeface="Arial"/>
                <a:cs typeface="Arial"/>
              </a:rPr>
              <a:t>ost signifi</a:t>
            </a:r>
            <a:r>
              <a:rPr sz="2700" spc="4" dirty="0" smtClean="0">
                <a:latin typeface="Arial"/>
                <a:cs typeface="Arial"/>
              </a:rPr>
              <a:t>c</a:t>
            </a:r>
            <a:r>
              <a:rPr sz="2700" spc="0" dirty="0" smtClean="0">
                <a:latin typeface="Arial"/>
                <a:cs typeface="Arial"/>
              </a:rPr>
              <a:t>ant</a:t>
            </a:r>
            <a:r>
              <a:rPr sz="2700" spc="-2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digit.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535940" y="633720"/>
            <a:ext cx="8047018" cy="2080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83205" marR="42064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INTRODU</a:t>
            </a:r>
            <a:r>
              <a:rPr sz="3600" spc="9" dirty="0" smtClean="0">
                <a:solidFill>
                  <a:srgbClr val="C00000"/>
                </a:solidFill>
                <a:latin typeface="Arial"/>
                <a:cs typeface="Arial"/>
              </a:rPr>
              <a:t>C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TI</a:t>
            </a:r>
            <a:r>
              <a:rPr sz="3600" spc="-9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600" spc="0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endParaRPr sz="3600">
              <a:latin typeface="Arial"/>
              <a:cs typeface="Arial"/>
            </a:endParaRPr>
          </a:p>
          <a:p>
            <a:pPr marL="355600" indent="-342900">
              <a:lnSpc>
                <a:spcPts val="3662"/>
              </a:lnSpc>
              <a:spcBef>
                <a:spcPts val="1428"/>
              </a:spcBef>
            </a:pPr>
            <a:r>
              <a:rPr sz="2500" spc="0" dirty="0" smtClean="0">
                <a:latin typeface="Arellion"/>
                <a:cs typeface="Arellion"/>
              </a:rPr>
              <a:t></a:t>
            </a:r>
            <a:r>
              <a:rPr sz="2500" spc="-753" dirty="0" smtClean="0">
                <a:latin typeface="Arellion"/>
                <a:cs typeface="Arellion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Sorti</a:t>
            </a:r>
            <a:r>
              <a:rPr sz="2500" spc="4" dirty="0" smtClean="0">
                <a:latin typeface="Arial"/>
                <a:cs typeface="Arial"/>
              </a:rPr>
              <a:t>n</a:t>
            </a:r>
            <a:r>
              <a:rPr sz="2500" spc="0" dirty="0" smtClean="0">
                <a:latin typeface="Arial"/>
                <a:cs typeface="Arial"/>
              </a:rPr>
              <a:t>g</a:t>
            </a:r>
            <a:r>
              <a:rPr sz="2500" spc="-7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is</a:t>
            </a:r>
            <a:r>
              <a:rPr sz="2500" spc="-17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a</a:t>
            </a:r>
            <a:r>
              <a:rPr sz="2500" spc="-3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t</a:t>
            </a:r>
            <a:r>
              <a:rPr sz="2500" spc="4" dirty="0" smtClean="0">
                <a:latin typeface="Arial"/>
                <a:cs typeface="Arial"/>
              </a:rPr>
              <a:t>e</a:t>
            </a:r>
            <a:r>
              <a:rPr sz="2500" spc="0" dirty="0" smtClean="0">
                <a:latin typeface="Arial"/>
                <a:cs typeface="Arial"/>
              </a:rPr>
              <a:t>ch</a:t>
            </a:r>
            <a:r>
              <a:rPr sz="2500" spc="4" dirty="0" smtClean="0">
                <a:latin typeface="Arial"/>
                <a:cs typeface="Arial"/>
              </a:rPr>
              <a:t>n</a:t>
            </a:r>
            <a:r>
              <a:rPr sz="2500" spc="0" dirty="0" smtClean="0">
                <a:latin typeface="Arial"/>
                <a:cs typeface="Arial"/>
              </a:rPr>
              <a:t>ique</a:t>
            </a:r>
            <a:r>
              <a:rPr sz="2500" spc="-123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for arran</a:t>
            </a:r>
            <a:r>
              <a:rPr sz="2500" spc="4" dirty="0" smtClean="0">
                <a:latin typeface="Arial"/>
                <a:cs typeface="Arial"/>
              </a:rPr>
              <a:t>g</a:t>
            </a:r>
            <a:r>
              <a:rPr sz="2500" spc="0" dirty="0" smtClean="0">
                <a:latin typeface="Arial"/>
                <a:cs typeface="Arial"/>
              </a:rPr>
              <a:t>ing</a:t>
            </a:r>
            <a:r>
              <a:rPr sz="2500" spc="-105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data</a:t>
            </a:r>
            <a:r>
              <a:rPr sz="2500" spc="-38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in</a:t>
            </a:r>
            <a:r>
              <a:rPr sz="2500" spc="-1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a</a:t>
            </a:r>
            <a:r>
              <a:rPr sz="2500" spc="-13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p</a:t>
            </a:r>
            <a:r>
              <a:rPr sz="2500" spc="4" dirty="0" smtClean="0">
                <a:latin typeface="Arial"/>
                <a:cs typeface="Arial"/>
              </a:rPr>
              <a:t>a</a:t>
            </a:r>
            <a:r>
              <a:rPr sz="2500" spc="0" dirty="0" smtClean="0">
                <a:latin typeface="Arial"/>
                <a:cs typeface="Arial"/>
              </a:rPr>
              <a:t>rticular </a:t>
            </a:r>
            <a:endParaRPr sz="2500">
              <a:latin typeface="Arial"/>
              <a:cs typeface="Arial"/>
            </a:endParaRPr>
          </a:p>
          <a:p>
            <a:pPr marL="355600">
              <a:lnSpc>
                <a:spcPts val="2874"/>
              </a:lnSpc>
            </a:pPr>
            <a:r>
              <a:rPr sz="2500" spc="0" dirty="0" smtClean="0">
                <a:latin typeface="Arial"/>
                <a:cs typeface="Arial"/>
              </a:rPr>
              <a:t>ord</a:t>
            </a:r>
            <a:r>
              <a:rPr sz="2500" spc="4" dirty="0" smtClean="0">
                <a:latin typeface="Arial"/>
                <a:cs typeface="Arial"/>
              </a:rPr>
              <a:t>e</a:t>
            </a:r>
            <a:r>
              <a:rPr sz="2500" spc="0" dirty="0" smtClean="0">
                <a:latin typeface="Arial"/>
                <a:cs typeface="Arial"/>
              </a:rPr>
              <a:t>r</a:t>
            </a:r>
            <a:endParaRPr sz="2500">
              <a:latin typeface="Arial"/>
              <a:cs typeface="Arial"/>
            </a:endParaRPr>
          </a:p>
          <a:p>
            <a:pPr marL="12700" marR="42064">
              <a:lnSpc>
                <a:spcPts val="3579"/>
              </a:lnSpc>
            </a:pPr>
            <a:r>
              <a:rPr sz="3750" spc="0" baseline="4551" dirty="0" smtClean="0">
                <a:latin typeface="Arellion"/>
                <a:cs typeface="Arellion"/>
              </a:rPr>
              <a:t></a:t>
            </a:r>
            <a:r>
              <a:rPr sz="3750" spc="-753" baseline="4551" dirty="0" smtClean="0">
                <a:latin typeface="Arellion"/>
                <a:cs typeface="Arellion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The</a:t>
            </a:r>
            <a:r>
              <a:rPr sz="3750" spc="-33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sorting</a:t>
            </a:r>
            <a:r>
              <a:rPr sz="3750" spc="-64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ord</a:t>
            </a:r>
            <a:r>
              <a:rPr sz="3750" spc="9" baseline="5797" dirty="0" smtClean="0">
                <a:latin typeface="Arial"/>
                <a:cs typeface="Arial"/>
              </a:rPr>
              <a:t>e</a:t>
            </a:r>
            <a:r>
              <a:rPr sz="3750" spc="0" baseline="5797" dirty="0" smtClean="0">
                <a:latin typeface="Arial"/>
                <a:cs typeface="Arial"/>
              </a:rPr>
              <a:t>r</a:t>
            </a:r>
            <a:r>
              <a:rPr sz="3750" spc="-48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can</a:t>
            </a:r>
            <a:r>
              <a:rPr sz="3750" spc="-40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be</a:t>
            </a:r>
            <a:r>
              <a:rPr sz="3750" spc="-27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asc</a:t>
            </a:r>
            <a:r>
              <a:rPr sz="3750" spc="4" baseline="5797" dirty="0" smtClean="0">
                <a:latin typeface="Arial"/>
                <a:cs typeface="Arial"/>
              </a:rPr>
              <a:t>e</a:t>
            </a:r>
            <a:r>
              <a:rPr sz="3750" spc="0" baseline="5797" dirty="0" smtClean="0">
                <a:latin typeface="Arial"/>
                <a:cs typeface="Arial"/>
              </a:rPr>
              <a:t>n</a:t>
            </a:r>
            <a:r>
              <a:rPr sz="3750" spc="4" baseline="5797" dirty="0" smtClean="0">
                <a:latin typeface="Arial"/>
                <a:cs typeface="Arial"/>
              </a:rPr>
              <a:t>d</a:t>
            </a:r>
            <a:r>
              <a:rPr sz="3750" spc="0" baseline="5797" dirty="0" smtClean="0">
                <a:latin typeface="Arial"/>
                <a:cs typeface="Arial"/>
              </a:rPr>
              <a:t>ing</a:t>
            </a:r>
            <a:r>
              <a:rPr sz="3750" spc="-128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or</a:t>
            </a:r>
            <a:r>
              <a:rPr sz="3750" spc="-7" baseline="5797" dirty="0" smtClean="0">
                <a:latin typeface="Arial"/>
                <a:cs typeface="Arial"/>
              </a:rPr>
              <a:t> </a:t>
            </a:r>
            <a:r>
              <a:rPr sz="3750" spc="0" baseline="5797" dirty="0" smtClean="0">
                <a:latin typeface="Arial"/>
                <a:cs typeface="Arial"/>
              </a:rPr>
              <a:t>d</a:t>
            </a:r>
            <a:r>
              <a:rPr sz="3750" spc="4" baseline="5797" dirty="0" smtClean="0">
                <a:latin typeface="Arial"/>
                <a:cs typeface="Arial"/>
              </a:rPr>
              <a:t>e</a:t>
            </a:r>
            <a:r>
              <a:rPr sz="3750" spc="0" baseline="5797" dirty="0" smtClean="0">
                <a:latin typeface="Arial"/>
                <a:cs typeface="Arial"/>
              </a:rPr>
              <a:t>sce</a:t>
            </a:r>
            <a:r>
              <a:rPr sz="3750" spc="4" baseline="5797" dirty="0" smtClean="0">
                <a:latin typeface="Arial"/>
                <a:cs typeface="Arial"/>
              </a:rPr>
              <a:t>n</a:t>
            </a:r>
            <a:r>
              <a:rPr sz="3750" spc="0" baseline="5797" dirty="0" smtClean="0">
                <a:latin typeface="Arial"/>
                <a:cs typeface="Arial"/>
              </a:rPr>
              <a:t>din</a:t>
            </a:r>
            <a:r>
              <a:rPr sz="3750" spc="4" baseline="5797" dirty="0" smtClean="0">
                <a:latin typeface="Arial"/>
                <a:cs typeface="Arial"/>
              </a:rPr>
              <a:t>g</a:t>
            </a:r>
            <a:r>
              <a:rPr sz="3750" spc="0" baseline="5797" dirty="0" smtClean="0">
                <a:latin typeface="Arial"/>
                <a:cs typeface="Arial"/>
              </a:rPr>
              <a:t>.</a:t>
            </a:r>
            <a:endParaRPr sz="2500">
              <a:latin typeface="Arial"/>
              <a:cs typeface="Arial"/>
            </a:endParaRPr>
          </a:p>
          <a:p>
            <a:pPr marL="12700" marR="42064">
              <a:lnSpc>
                <a:spcPts val="2555"/>
              </a:lnSpc>
            </a:pPr>
            <a:r>
              <a:rPr sz="2500" b="1" spc="0" dirty="0" smtClean="0">
                <a:latin typeface="Arial"/>
                <a:cs typeface="Arial"/>
              </a:rPr>
              <a:t>Internal</a:t>
            </a:r>
            <a:r>
              <a:rPr sz="2500" b="1" spc="-70" dirty="0" smtClean="0">
                <a:latin typeface="Arial"/>
                <a:cs typeface="Arial"/>
              </a:rPr>
              <a:t> </a:t>
            </a:r>
            <a:r>
              <a:rPr sz="2500" b="1" spc="0" dirty="0" smtClean="0">
                <a:latin typeface="Arial"/>
                <a:cs typeface="Arial"/>
              </a:rPr>
              <a:t>Sorting</a:t>
            </a:r>
            <a:endParaRPr sz="25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2753281"/>
            <a:ext cx="324640" cy="723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00"/>
              </a:lnSpc>
              <a:spcBef>
                <a:spcPts val="155"/>
              </a:spcBef>
            </a:pPr>
            <a:r>
              <a:rPr sz="3750" spc="0" baseline="6371" dirty="0" smtClean="0">
                <a:latin typeface="Arellion"/>
                <a:cs typeface="Arellion"/>
              </a:rPr>
              <a:t></a:t>
            </a:r>
            <a:endParaRPr sz="2500">
              <a:latin typeface="Arellion"/>
              <a:cs typeface="Arellion"/>
            </a:endParaRPr>
          </a:p>
          <a:p>
            <a:pPr marL="12700">
              <a:lnSpc>
                <a:spcPts val="2600"/>
              </a:lnSpc>
            </a:pPr>
            <a:r>
              <a:rPr sz="2500" spc="0" dirty="0" smtClean="0">
                <a:latin typeface="Arellion"/>
                <a:cs typeface="Arellion"/>
              </a:rPr>
              <a:t></a:t>
            </a:r>
            <a:endParaRPr sz="250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40" y="2753163"/>
            <a:ext cx="7774159" cy="17142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4764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Arial"/>
                <a:cs typeface="Arial"/>
              </a:rPr>
              <a:t>Data</a:t>
            </a:r>
            <a:r>
              <a:rPr sz="2500" spc="-37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resides</a:t>
            </a:r>
            <a:r>
              <a:rPr sz="2500" spc="-70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on</a:t>
            </a:r>
            <a:r>
              <a:rPr sz="2500" spc="-27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main</a:t>
            </a:r>
            <a:r>
              <a:rPr sz="2500" spc="-54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m</a:t>
            </a:r>
            <a:r>
              <a:rPr sz="2500" spc="4" dirty="0" smtClean="0">
                <a:latin typeface="Arial"/>
                <a:cs typeface="Arial"/>
              </a:rPr>
              <a:t>e</a:t>
            </a:r>
            <a:r>
              <a:rPr sz="2500" spc="0" dirty="0" smtClean="0">
                <a:latin typeface="Arial"/>
                <a:cs typeface="Arial"/>
              </a:rPr>
              <a:t>mory</a:t>
            </a:r>
            <a:r>
              <a:rPr sz="2500" spc="-55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of</a:t>
            </a:r>
            <a:r>
              <a:rPr sz="2500" spc="-20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comp</a:t>
            </a:r>
            <a:r>
              <a:rPr sz="2500" spc="4" dirty="0" smtClean="0">
                <a:latin typeface="Arial"/>
                <a:cs typeface="Arial"/>
              </a:rPr>
              <a:t>u</a:t>
            </a:r>
            <a:r>
              <a:rPr sz="2500" spc="0" dirty="0" smtClean="0">
                <a:latin typeface="Arial"/>
                <a:cs typeface="Arial"/>
              </a:rPr>
              <a:t>te</a:t>
            </a:r>
            <a:r>
              <a:rPr sz="2500" spc="-129" dirty="0" smtClean="0">
                <a:latin typeface="Arial"/>
                <a:cs typeface="Arial"/>
              </a:rPr>
              <a:t>r</a:t>
            </a:r>
            <a:r>
              <a:rPr sz="2500" spc="0" dirty="0" smtClean="0">
                <a:latin typeface="Arial"/>
                <a:cs typeface="Arial"/>
              </a:rPr>
              <a:t>.</a:t>
            </a:r>
            <a:endParaRPr sz="2500">
              <a:latin typeface="Arial"/>
              <a:cs typeface="Arial"/>
            </a:endParaRPr>
          </a:p>
          <a:p>
            <a:pPr marL="12700" marR="87060">
              <a:lnSpc>
                <a:spcPts val="2400"/>
              </a:lnSpc>
              <a:spcBef>
                <a:spcPts val="537"/>
              </a:spcBef>
            </a:pPr>
            <a:r>
              <a:rPr sz="2500" spc="0" dirty="0" smtClean="0">
                <a:latin typeface="Arial"/>
                <a:cs typeface="Arial"/>
              </a:rPr>
              <a:t>It</a:t>
            </a:r>
            <a:r>
              <a:rPr sz="2500" spc="1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is</a:t>
            </a:r>
            <a:r>
              <a:rPr sz="2500" spc="-17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a</a:t>
            </a:r>
            <a:r>
              <a:rPr sz="2500" spc="4" dirty="0" smtClean="0">
                <a:latin typeface="Arial"/>
                <a:cs typeface="Arial"/>
              </a:rPr>
              <a:t>p</a:t>
            </a:r>
            <a:r>
              <a:rPr sz="2500" spc="0" dirty="0" smtClean="0">
                <a:latin typeface="Arial"/>
                <a:cs typeface="Arial"/>
              </a:rPr>
              <a:t>plica</a:t>
            </a:r>
            <a:r>
              <a:rPr sz="2500" spc="4" dirty="0" smtClean="0">
                <a:latin typeface="Arial"/>
                <a:cs typeface="Arial"/>
              </a:rPr>
              <a:t>b</a:t>
            </a:r>
            <a:r>
              <a:rPr sz="2500" spc="0" dirty="0" smtClean="0">
                <a:latin typeface="Arial"/>
                <a:cs typeface="Arial"/>
              </a:rPr>
              <a:t>le</a:t>
            </a:r>
            <a:r>
              <a:rPr sz="2500" spc="-132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when</a:t>
            </a:r>
            <a:r>
              <a:rPr sz="2500" spc="-5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the</a:t>
            </a:r>
            <a:r>
              <a:rPr sz="2500" spc="-24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n</a:t>
            </a:r>
            <a:r>
              <a:rPr sz="2500" spc="4" dirty="0" smtClean="0">
                <a:latin typeface="Arial"/>
                <a:cs typeface="Arial"/>
              </a:rPr>
              <a:t>u</a:t>
            </a:r>
            <a:r>
              <a:rPr sz="2500" spc="0" dirty="0" smtClean="0">
                <a:latin typeface="Arial"/>
                <a:cs typeface="Arial"/>
              </a:rPr>
              <a:t>mber</a:t>
            </a:r>
            <a:r>
              <a:rPr sz="2500" spc="-6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of</a:t>
            </a:r>
            <a:r>
              <a:rPr sz="2500" spc="-20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eleme</a:t>
            </a:r>
            <a:r>
              <a:rPr sz="2500" spc="9" dirty="0" smtClean="0">
                <a:latin typeface="Arial"/>
                <a:cs typeface="Arial"/>
              </a:rPr>
              <a:t>n</a:t>
            </a:r>
            <a:r>
              <a:rPr sz="2500" spc="0" dirty="0" smtClean="0">
                <a:latin typeface="Arial"/>
                <a:cs typeface="Arial"/>
              </a:rPr>
              <a:t>ts</a:t>
            </a:r>
            <a:r>
              <a:rPr sz="2500" spc="-101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in</a:t>
            </a:r>
            <a:r>
              <a:rPr sz="2500" spc="-19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the</a:t>
            </a:r>
            <a:r>
              <a:rPr sz="2500" spc="-24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list is</a:t>
            </a:r>
            <a:r>
              <a:rPr sz="2500" spc="-17" dirty="0" smtClean="0">
                <a:latin typeface="Arial"/>
                <a:cs typeface="Arial"/>
              </a:rPr>
              <a:t> </a:t>
            </a:r>
            <a:r>
              <a:rPr sz="2500" spc="0" dirty="0" smtClean="0">
                <a:latin typeface="Arial"/>
                <a:cs typeface="Arial"/>
              </a:rPr>
              <a:t>small.</a:t>
            </a:r>
            <a:endParaRPr sz="2500">
              <a:latin typeface="Arial"/>
              <a:cs typeface="Arial"/>
            </a:endParaRPr>
          </a:p>
          <a:p>
            <a:pPr marL="12700">
              <a:lnSpc>
                <a:spcPts val="2800"/>
              </a:lnSpc>
              <a:spcBef>
                <a:spcPts val="195"/>
              </a:spcBef>
            </a:pPr>
            <a:r>
              <a:rPr sz="3750" b="1" spc="0" baseline="-2319" dirty="0" smtClean="0">
                <a:latin typeface="Arial"/>
                <a:cs typeface="Arial"/>
              </a:rPr>
              <a:t>Eg. </a:t>
            </a:r>
            <a:r>
              <a:rPr sz="3750" spc="0" baseline="-2319" dirty="0" smtClean="0">
                <a:latin typeface="Arial"/>
                <a:cs typeface="Arial"/>
              </a:rPr>
              <a:t>Bub</a:t>
            </a:r>
            <a:r>
              <a:rPr sz="3750" spc="4" baseline="-2319" dirty="0" smtClean="0">
                <a:latin typeface="Arial"/>
                <a:cs typeface="Arial"/>
              </a:rPr>
              <a:t>b</a:t>
            </a:r>
            <a:r>
              <a:rPr sz="3750" spc="0" baseline="-2319" dirty="0" smtClean="0">
                <a:latin typeface="Arial"/>
                <a:cs typeface="Arial"/>
              </a:rPr>
              <a:t>le</a:t>
            </a:r>
            <a:r>
              <a:rPr sz="3750" spc="-87" baseline="-2319" dirty="0" smtClean="0">
                <a:latin typeface="Arial"/>
                <a:cs typeface="Arial"/>
              </a:rPr>
              <a:t> </a:t>
            </a:r>
            <a:r>
              <a:rPr sz="3750" spc="0" baseline="-2319" dirty="0" smtClean="0">
                <a:latin typeface="Arial"/>
                <a:cs typeface="Arial"/>
              </a:rPr>
              <a:t>Sort, I</a:t>
            </a:r>
            <a:r>
              <a:rPr sz="3750" spc="4" baseline="-2319" dirty="0" smtClean="0">
                <a:latin typeface="Arial"/>
                <a:cs typeface="Arial"/>
              </a:rPr>
              <a:t>n</a:t>
            </a:r>
            <a:r>
              <a:rPr sz="3750" spc="0" baseline="-2319" dirty="0" smtClean="0">
                <a:latin typeface="Arial"/>
                <a:cs typeface="Arial"/>
              </a:rPr>
              <a:t>sertion</a:t>
            </a:r>
            <a:r>
              <a:rPr sz="3750" spc="-59" baseline="-2319" dirty="0" smtClean="0">
                <a:latin typeface="Arial"/>
                <a:cs typeface="Arial"/>
              </a:rPr>
              <a:t> </a:t>
            </a:r>
            <a:r>
              <a:rPr sz="3750" spc="0" baseline="-2319" dirty="0" smtClean="0">
                <a:latin typeface="Arial"/>
                <a:cs typeface="Arial"/>
              </a:rPr>
              <a:t>Sort,</a:t>
            </a:r>
            <a:r>
              <a:rPr sz="3750" spc="14" baseline="-2319" dirty="0" smtClean="0">
                <a:latin typeface="Arial"/>
                <a:cs typeface="Arial"/>
              </a:rPr>
              <a:t> </a:t>
            </a:r>
            <a:r>
              <a:rPr sz="3750" spc="0" baseline="-2319" dirty="0" smtClean="0">
                <a:latin typeface="Arial"/>
                <a:cs typeface="Arial"/>
              </a:rPr>
              <a:t>Shell</a:t>
            </a:r>
            <a:r>
              <a:rPr sz="3750" spc="-55" baseline="-2319" dirty="0" smtClean="0">
                <a:latin typeface="Arial"/>
                <a:cs typeface="Arial"/>
              </a:rPr>
              <a:t> </a:t>
            </a:r>
            <a:r>
              <a:rPr sz="3750" spc="0" baseline="-2319" dirty="0" smtClean="0">
                <a:latin typeface="Arial"/>
                <a:cs typeface="Arial"/>
              </a:rPr>
              <a:t>Sort, Q</a:t>
            </a:r>
            <a:r>
              <a:rPr sz="3750" spc="4" baseline="-2319" dirty="0" smtClean="0">
                <a:latin typeface="Arial"/>
                <a:cs typeface="Arial"/>
              </a:rPr>
              <a:t>u</a:t>
            </a:r>
            <a:r>
              <a:rPr sz="3750" spc="0" baseline="-2319" dirty="0" smtClean="0">
                <a:latin typeface="Arial"/>
                <a:cs typeface="Arial"/>
              </a:rPr>
              <a:t>ick</a:t>
            </a:r>
            <a:r>
              <a:rPr sz="3750" spc="-25" baseline="-2319" dirty="0" smtClean="0">
                <a:latin typeface="Arial"/>
                <a:cs typeface="Arial"/>
              </a:rPr>
              <a:t> </a:t>
            </a:r>
            <a:r>
              <a:rPr sz="3750" spc="0" baseline="-2319" dirty="0" smtClean="0">
                <a:latin typeface="Arial"/>
                <a:cs typeface="Arial"/>
              </a:rPr>
              <a:t>Sort.,</a:t>
            </a:r>
            <a:endParaRPr sz="2500">
              <a:latin typeface="Arial"/>
              <a:cs typeface="Arial"/>
            </a:endParaRPr>
          </a:p>
          <a:p>
            <a:pPr marL="12700" marR="54764">
              <a:lnSpc>
                <a:spcPts val="2475"/>
              </a:lnSpc>
            </a:pPr>
            <a:r>
              <a:rPr sz="3750" spc="0" baseline="1159" dirty="0" smtClean="0">
                <a:latin typeface="Arial"/>
                <a:cs typeface="Arial"/>
              </a:rPr>
              <a:t>Sel</a:t>
            </a:r>
            <a:r>
              <a:rPr sz="3750" spc="4" baseline="1159" dirty="0" smtClean="0">
                <a:latin typeface="Arial"/>
                <a:cs typeface="Arial"/>
              </a:rPr>
              <a:t>e</a:t>
            </a:r>
            <a:r>
              <a:rPr sz="3750" spc="0" baseline="1159" dirty="0" smtClean="0">
                <a:latin typeface="Arial"/>
                <a:cs typeface="Arial"/>
              </a:rPr>
              <a:t>ction</a:t>
            </a:r>
            <a:r>
              <a:rPr sz="3750" spc="-102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sort,</a:t>
            </a:r>
            <a:r>
              <a:rPr sz="3750" spc="-28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Radix</a:t>
            </a:r>
            <a:r>
              <a:rPr sz="3750" spc="-63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sort</a:t>
            </a:r>
            <a:endParaRPr sz="2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820088"/>
            <a:ext cx="324928" cy="342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00"/>
              </a:lnSpc>
              <a:spcBef>
                <a:spcPts val="135"/>
              </a:spcBef>
            </a:pPr>
            <a:r>
              <a:rPr sz="2500" spc="0" dirty="0" smtClean="0">
                <a:latin typeface="Arellion"/>
                <a:cs typeface="Arellion"/>
              </a:rPr>
              <a:t></a:t>
            </a:r>
            <a:endParaRPr sz="250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506017"/>
            <a:ext cx="7302934" cy="1409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4764">
              <a:lnSpc>
                <a:spcPts val="2650"/>
              </a:lnSpc>
              <a:spcBef>
                <a:spcPts val="132"/>
              </a:spcBef>
            </a:pPr>
            <a:r>
              <a:rPr sz="2500" b="1" spc="0" dirty="0" smtClean="0">
                <a:latin typeface="Arial"/>
                <a:cs typeface="Arial"/>
              </a:rPr>
              <a:t>Ext</a:t>
            </a:r>
            <a:r>
              <a:rPr sz="2500" b="1" spc="4" dirty="0" smtClean="0">
                <a:latin typeface="Arial"/>
                <a:cs typeface="Arial"/>
              </a:rPr>
              <a:t>e</a:t>
            </a:r>
            <a:r>
              <a:rPr sz="2500" b="1" spc="0" dirty="0" smtClean="0">
                <a:latin typeface="Arial"/>
                <a:cs typeface="Arial"/>
              </a:rPr>
              <a:t>rnal</a:t>
            </a:r>
            <a:r>
              <a:rPr sz="2500" b="1" spc="-83" dirty="0" smtClean="0">
                <a:latin typeface="Arial"/>
                <a:cs typeface="Arial"/>
              </a:rPr>
              <a:t> </a:t>
            </a:r>
            <a:r>
              <a:rPr sz="2500" b="1" spc="0" dirty="0" smtClean="0">
                <a:latin typeface="Arial"/>
                <a:cs typeface="Arial"/>
              </a:rPr>
              <a:t>Sorting</a:t>
            </a:r>
            <a:endParaRPr sz="2500">
              <a:latin typeface="Arial"/>
              <a:cs typeface="Arial"/>
            </a:endParaRPr>
          </a:p>
          <a:p>
            <a:pPr marL="12700">
              <a:lnSpc>
                <a:spcPts val="3150"/>
              </a:lnSpc>
              <a:spcBef>
                <a:spcPts val="25"/>
              </a:spcBef>
            </a:pPr>
            <a:r>
              <a:rPr sz="2500" spc="0" dirty="0" smtClean="0">
                <a:latin typeface="Arellion"/>
                <a:cs typeface="Arellion"/>
              </a:rPr>
              <a:t></a:t>
            </a:r>
            <a:r>
              <a:rPr sz="2500" spc="-753" dirty="0" smtClean="0">
                <a:latin typeface="Arellion"/>
                <a:cs typeface="Arellion"/>
              </a:rPr>
              <a:t> </a:t>
            </a:r>
            <a:r>
              <a:rPr sz="3750" spc="4" baseline="1159" dirty="0" smtClean="0">
                <a:latin typeface="Arial"/>
                <a:cs typeface="Arial"/>
              </a:rPr>
              <a:t>hug</a:t>
            </a:r>
            <a:r>
              <a:rPr sz="3750" spc="0" baseline="1159" dirty="0" smtClean="0">
                <a:latin typeface="Arial"/>
                <a:cs typeface="Arial"/>
              </a:rPr>
              <a:t>e</a:t>
            </a:r>
            <a:r>
              <a:rPr sz="3750" spc="-55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amo</a:t>
            </a:r>
            <a:r>
              <a:rPr sz="3750" spc="4" baseline="1159" dirty="0" smtClean="0">
                <a:latin typeface="Arial"/>
                <a:cs typeface="Arial"/>
              </a:rPr>
              <a:t>u</a:t>
            </a:r>
            <a:r>
              <a:rPr sz="3750" spc="0" baseline="1159" dirty="0" smtClean="0">
                <a:latin typeface="Arial"/>
                <a:cs typeface="Arial"/>
              </a:rPr>
              <a:t>nt</a:t>
            </a:r>
            <a:r>
              <a:rPr sz="3750" spc="-83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of</a:t>
            </a:r>
            <a:r>
              <a:rPr sz="3750" spc="-20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d</a:t>
            </a:r>
            <a:r>
              <a:rPr sz="3750" spc="4" baseline="1159" dirty="0" smtClean="0">
                <a:latin typeface="Arial"/>
                <a:cs typeface="Arial"/>
              </a:rPr>
              <a:t>a</a:t>
            </a:r>
            <a:r>
              <a:rPr sz="3750" spc="0" baseline="1159" dirty="0" smtClean="0">
                <a:latin typeface="Arial"/>
                <a:cs typeface="Arial"/>
              </a:rPr>
              <a:t>ta</a:t>
            </a:r>
            <a:r>
              <a:rPr sz="3750" spc="-48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a</a:t>
            </a:r>
            <a:r>
              <a:rPr sz="3750" spc="4" baseline="1159" dirty="0" smtClean="0">
                <a:latin typeface="Arial"/>
                <a:cs typeface="Arial"/>
              </a:rPr>
              <a:t>n</a:t>
            </a:r>
            <a:r>
              <a:rPr sz="3750" spc="0" baseline="1159" dirty="0" smtClean="0">
                <a:latin typeface="Arial"/>
                <a:cs typeface="Arial"/>
              </a:rPr>
              <a:t>d</a:t>
            </a:r>
            <a:r>
              <a:rPr sz="3750" spc="-41" baseline="1159" dirty="0" smtClean="0">
                <a:latin typeface="Arial"/>
                <a:cs typeface="Arial"/>
              </a:rPr>
              <a:t> </a:t>
            </a:r>
            <a:r>
              <a:rPr sz="3750" spc="-4" baseline="1159" dirty="0" smtClean="0">
                <a:latin typeface="Arial"/>
                <a:cs typeface="Arial"/>
              </a:rPr>
              <a:t>i</a:t>
            </a:r>
            <a:r>
              <a:rPr sz="3750" spc="0" baseline="1159" dirty="0" smtClean="0">
                <a:latin typeface="Arial"/>
                <a:cs typeface="Arial"/>
              </a:rPr>
              <a:t>t</a:t>
            </a:r>
            <a:r>
              <a:rPr sz="3750" spc="9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resides</a:t>
            </a:r>
            <a:r>
              <a:rPr sz="3750" spc="-70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on</a:t>
            </a:r>
            <a:r>
              <a:rPr sz="3750" spc="-27" baseline="1159" dirty="0" smtClean="0">
                <a:latin typeface="Arial"/>
                <a:cs typeface="Arial"/>
              </a:rPr>
              <a:t> </a:t>
            </a:r>
            <a:r>
              <a:rPr sz="3750" spc="0" baseline="1159" dirty="0" smtClean="0">
                <a:latin typeface="Arial"/>
                <a:cs typeface="Arial"/>
              </a:rPr>
              <a:t>sec</a:t>
            </a:r>
            <a:r>
              <a:rPr sz="3750" spc="4" baseline="1159" dirty="0" smtClean="0">
                <a:latin typeface="Arial"/>
                <a:cs typeface="Arial"/>
              </a:rPr>
              <a:t>o</a:t>
            </a:r>
            <a:r>
              <a:rPr sz="3750" spc="0" baseline="1159" dirty="0" smtClean="0">
                <a:latin typeface="Arial"/>
                <a:cs typeface="Arial"/>
              </a:rPr>
              <a:t>n</a:t>
            </a:r>
            <a:r>
              <a:rPr sz="3750" spc="4" baseline="1159" dirty="0" smtClean="0">
                <a:latin typeface="Arial"/>
                <a:cs typeface="Arial"/>
              </a:rPr>
              <a:t>d</a:t>
            </a:r>
            <a:r>
              <a:rPr sz="3750" spc="0" baseline="1159" dirty="0" smtClean="0">
                <a:latin typeface="Arial"/>
                <a:cs typeface="Arial"/>
              </a:rPr>
              <a:t>ary</a:t>
            </a:r>
            <a:endParaRPr sz="2500">
              <a:latin typeface="Arial"/>
              <a:cs typeface="Arial"/>
            </a:endParaRPr>
          </a:p>
          <a:p>
            <a:pPr marL="355600" marR="54764">
              <a:lnSpc>
                <a:spcPts val="2255"/>
              </a:lnSpc>
            </a:pPr>
            <a:r>
              <a:rPr sz="3750" spc="0" baseline="2319" dirty="0" smtClean="0">
                <a:latin typeface="Arial"/>
                <a:cs typeface="Arial"/>
              </a:rPr>
              <a:t>device</a:t>
            </a:r>
            <a:endParaRPr sz="2500">
              <a:latin typeface="Arial"/>
              <a:cs typeface="Arial"/>
            </a:endParaRPr>
          </a:p>
          <a:p>
            <a:pPr marL="12700" marR="54764">
              <a:lnSpc>
                <a:spcPts val="3045"/>
              </a:lnSpc>
              <a:spcBef>
                <a:spcPts val="39"/>
              </a:spcBef>
            </a:pPr>
            <a:r>
              <a:rPr sz="2500" spc="0" dirty="0" smtClean="0">
                <a:latin typeface="Arellion"/>
                <a:cs typeface="Arellion"/>
              </a:rPr>
              <a:t></a:t>
            </a:r>
            <a:r>
              <a:rPr sz="2500" spc="-753" dirty="0" smtClean="0">
                <a:latin typeface="Arellion"/>
                <a:cs typeface="Arellion"/>
              </a:rPr>
              <a:t> </a:t>
            </a:r>
            <a:r>
              <a:rPr sz="3750" spc="0" baseline="-1159" dirty="0" smtClean="0">
                <a:latin typeface="Arial"/>
                <a:cs typeface="Arial"/>
              </a:rPr>
              <a:t>Merge</a:t>
            </a:r>
            <a:r>
              <a:rPr sz="3750" spc="-45" baseline="-1159" dirty="0" smtClean="0">
                <a:latin typeface="Arial"/>
                <a:cs typeface="Arial"/>
              </a:rPr>
              <a:t> </a:t>
            </a:r>
            <a:r>
              <a:rPr sz="3750" spc="0" baseline="-1159" dirty="0" smtClean="0">
                <a:latin typeface="Arial"/>
                <a:cs typeface="Arial"/>
              </a:rPr>
              <a:t>Sort</a:t>
            </a:r>
            <a:endParaRPr sz="2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09600" y="381000"/>
            <a:ext cx="7467600" cy="266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9600" y="3462934"/>
            <a:ext cx="7315200" cy="25139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533400" y="381000"/>
            <a:ext cx="769620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3400" y="3200400"/>
            <a:ext cx="7391400" cy="304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 txBox="1"/>
          <p:nvPr/>
        </p:nvSpPr>
        <p:spPr>
          <a:xfrm>
            <a:off x="4575175" y="384230"/>
            <a:ext cx="3740708" cy="802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vo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ntS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(i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], 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n, 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267208" marR="3429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tp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n];</a:t>
            </a:r>
            <a:endParaRPr sz="1800">
              <a:latin typeface="Arial"/>
              <a:cs typeface="Arial"/>
            </a:endParaRPr>
          </a:p>
          <a:p>
            <a:pPr marL="267208" marR="3429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i,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nt[1</a:t>
            </a:r>
            <a:r>
              <a:rPr sz="1800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]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 { 0 };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321573" y="384230"/>
            <a:ext cx="1360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{</a:t>
            </a:r>
            <a:endParaRPr sz="18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2140" y="590605"/>
            <a:ext cx="2269210" cy="21744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tMa</a:t>
            </a:r>
            <a:r>
              <a:rPr sz="1800" spc="-9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(i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3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], 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  <a:p>
            <a:pPr marL="267207" marR="34289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mx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 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0];</a:t>
            </a:r>
            <a:endParaRPr sz="1800">
              <a:latin typeface="Arial"/>
              <a:cs typeface="Arial"/>
            </a:endParaRPr>
          </a:p>
          <a:p>
            <a:pPr marL="267207" marR="34289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i;</a:t>
            </a:r>
            <a:endParaRPr sz="1800">
              <a:latin typeface="Arial"/>
              <a:cs typeface="Arial"/>
            </a:endParaRPr>
          </a:p>
          <a:p>
            <a:pPr marL="267207" marR="1980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(i = 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 &lt; 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i+</a:t>
            </a:r>
            <a:r>
              <a:rPr sz="1800" spc="4" dirty="0" smtClean="0">
                <a:latin typeface="Arial"/>
                <a:cs typeface="Arial"/>
              </a:rPr>
              <a:t>+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488081" marR="364815" algn="ctr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if (list[i]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&gt; m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774954" marR="34289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mx = l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st[i];</a:t>
            </a:r>
            <a:endParaRPr sz="1800">
              <a:latin typeface="Arial"/>
              <a:cs typeface="Arial"/>
            </a:endParaRPr>
          </a:p>
          <a:p>
            <a:pPr marL="267207" marR="34289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ret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rn m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;</a:t>
            </a:r>
            <a:endParaRPr sz="1800">
              <a:latin typeface="Arial"/>
              <a:cs typeface="Arial"/>
            </a:endParaRPr>
          </a:p>
          <a:p>
            <a:pPr marL="12700" marR="34289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886202" y="590605"/>
            <a:ext cx="2629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n)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52978" y="590605"/>
            <a:ext cx="1360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{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29683" y="1481517"/>
            <a:ext cx="3082721" cy="528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(i = </a:t>
            </a:r>
            <a:r>
              <a:rPr sz="1800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 &lt; 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i++)</a:t>
            </a:r>
            <a:endParaRPr sz="1800">
              <a:latin typeface="Arial"/>
              <a:cs typeface="Arial"/>
            </a:endParaRPr>
          </a:p>
          <a:p>
            <a:pPr marL="265938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nt[(list[i]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/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% 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0]+</a:t>
            </a:r>
            <a:r>
              <a:rPr sz="1800" spc="4" dirty="0" smtClean="0">
                <a:latin typeface="Arial"/>
                <a:cs typeface="Arial"/>
              </a:rPr>
              <a:t>+</a:t>
            </a:r>
            <a:r>
              <a:rPr sz="1800" spc="0" dirty="0" smtClean="0">
                <a:latin typeface="Arial"/>
                <a:cs typeface="Arial"/>
              </a:rPr>
              <a:t>;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29683" y="2304724"/>
            <a:ext cx="2574239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(i = 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 &lt; </a:t>
            </a:r>
            <a:r>
              <a:rPr sz="1800" spc="-9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0; i+</a:t>
            </a:r>
            <a:r>
              <a:rPr sz="1800" spc="4" dirty="0" smtClean="0">
                <a:latin typeface="Arial"/>
                <a:cs typeface="Arial"/>
              </a:rPr>
              <a:t>+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265938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nt[i]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+= 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nt[i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-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1];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75175" y="3127818"/>
            <a:ext cx="3328653" cy="8028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7208" marR="394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(i = n -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 &gt;= </a:t>
            </a:r>
            <a:r>
              <a:rPr sz="1800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; i--) {</a:t>
            </a:r>
            <a:endParaRPr sz="1800">
              <a:latin typeface="Arial"/>
              <a:cs typeface="Arial"/>
            </a:endParaRPr>
          </a:p>
          <a:p>
            <a:pPr marL="520446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tp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nt[(list[i]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/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)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  <a:p>
            <a:pPr marL="12700" marR="3943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i];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902549" y="3402385"/>
            <a:ext cx="376758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0]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83702" y="3402385"/>
            <a:ext cx="135813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423910" y="3402385"/>
            <a:ext cx="250342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1]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678113" y="3402385"/>
            <a:ext cx="193192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=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1140" y="3665656"/>
            <a:ext cx="173276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vo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ra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sort(i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71802" y="3665656"/>
            <a:ext cx="12410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], 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n) {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5648" y="3940110"/>
            <a:ext cx="231353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-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 </a:t>
            </a:r>
            <a:r>
              <a:rPr sz="1800" spc="-4" dirty="0" smtClean="0">
                <a:latin typeface="Arial"/>
                <a:cs typeface="Arial"/>
              </a:rPr>
              <a:t>ge</a:t>
            </a:r>
            <a:r>
              <a:rPr sz="1800" spc="0" dirty="0" smtClean="0">
                <a:latin typeface="Arial"/>
                <a:cs typeface="Arial"/>
              </a:rPr>
              <a:t>tMa</a:t>
            </a:r>
            <a:r>
              <a:rPr sz="1800" spc="-19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(l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st,</a:t>
            </a:r>
            <a:r>
              <a:rPr sz="1800" spc="3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);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82921" y="3951025"/>
            <a:ext cx="184878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nt[(list[i]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/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37400" y="3951025"/>
            <a:ext cx="2629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04176" y="3951025"/>
            <a:ext cx="59316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-4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0</a:t>
            </a:r>
            <a:r>
              <a:rPr sz="1800" spc="4" dirty="0" smtClean="0">
                <a:latin typeface="Arial"/>
                <a:cs typeface="Arial"/>
              </a:rPr>
              <a:t>]</a:t>
            </a:r>
            <a:r>
              <a:rPr sz="1800" spc="0" dirty="0" smtClean="0">
                <a:latin typeface="Arial"/>
                <a:cs typeface="Arial"/>
              </a:rPr>
              <a:t>--;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29683" y="4225345"/>
            <a:ext cx="1360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648" y="4488997"/>
            <a:ext cx="2553242" cy="802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4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;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= </a:t>
            </a:r>
            <a:r>
              <a:rPr sz="1800" spc="-9" dirty="0" smtClean="0">
                <a:latin typeface="Arial"/>
                <a:cs typeface="Arial"/>
              </a:rPr>
              <a:t>1</a:t>
            </a:r>
            <a:r>
              <a:rPr sz="1800" spc="0" dirty="0" smtClean="0">
                <a:latin typeface="Arial"/>
                <a:cs typeface="Arial"/>
              </a:rPr>
              <a:t>; m /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&gt; </a:t>
            </a:r>
            <a:r>
              <a:rPr sz="1800" spc="-9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;</a:t>
            </a:r>
            <a:endParaRPr sz="1800">
              <a:latin typeface="Arial"/>
              <a:cs typeface="Arial"/>
            </a:endParaRPr>
          </a:p>
          <a:p>
            <a:pPr marL="265683" marR="20227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co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ntS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(l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st,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n,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-4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);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38983" y="4763317"/>
            <a:ext cx="42613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p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0275" y="4763317"/>
            <a:ext cx="2821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*=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56253" y="4763317"/>
            <a:ext cx="3893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1</a:t>
            </a:r>
            <a:r>
              <a:rPr sz="1800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29683" y="4774239"/>
            <a:ext cx="1989759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for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(i = </a:t>
            </a:r>
            <a:r>
              <a:rPr sz="1800" spc="-4" dirty="0" smtClean="0">
                <a:latin typeface="Arial"/>
                <a:cs typeface="Arial"/>
              </a:rPr>
              <a:t>0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 &lt; 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;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i+</a:t>
            </a:r>
            <a:r>
              <a:rPr sz="1800" spc="4" dirty="0" smtClean="0">
                <a:latin typeface="Arial"/>
                <a:cs typeface="Arial"/>
              </a:rPr>
              <a:t>+</a:t>
            </a:r>
            <a:r>
              <a:rPr sz="1800" spc="0" dirty="0" smtClean="0"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265938" marR="34290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st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i] = o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tp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4" dirty="0" smtClean="0">
                <a:latin typeface="Arial"/>
                <a:cs typeface="Arial"/>
              </a:rPr>
              <a:t>[</a:t>
            </a:r>
            <a:r>
              <a:rPr sz="1800" spc="0" dirty="0" smtClean="0">
                <a:latin typeface="Arial"/>
                <a:cs typeface="Arial"/>
              </a:rPr>
              <a:t>i];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5311957"/>
            <a:ext cx="1360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5175" y="5322879"/>
            <a:ext cx="1360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}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685800" y="1048892"/>
            <a:ext cx="7848600" cy="504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324605" y="250666"/>
            <a:ext cx="97553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11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ime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25192" y="250666"/>
            <a:ext cx="155618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ana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y</a:t>
            </a:r>
            <a:r>
              <a:rPr sz="3200" spc="14" dirty="0" smtClean="0">
                <a:solidFill>
                  <a:srgbClr val="C00000"/>
                </a:solidFill>
                <a:latin typeface="Arial"/>
                <a:cs typeface="Arial"/>
              </a:rPr>
              <a:t>s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4491355" y="685800"/>
            <a:ext cx="4347845" cy="37247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724400" y="4495736"/>
            <a:ext cx="3666617" cy="1295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35051" y="197516"/>
            <a:ext cx="3772315" cy="24164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0522" marR="2673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Ma</a:t>
            </a:r>
            <a:r>
              <a:rPr sz="2400" b="1" spc="4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hematical</a:t>
            </a:r>
            <a:r>
              <a:rPr sz="2400" b="1" spc="-8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An</a:t>
            </a:r>
            <a:r>
              <a:rPr sz="2400" b="1" spc="-9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2400" b="1" spc="-19" dirty="0" smtClean="0">
                <a:solidFill>
                  <a:srgbClr val="C00000"/>
                </a:solidFill>
                <a:latin typeface="Arial"/>
                <a:cs typeface="Arial"/>
              </a:rPr>
              <a:t>y</a:t>
            </a: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sis</a:t>
            </a:r>
            <a:endParaRPr sz="24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389"/>
              </a:spcBef>
            </a:pP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ci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e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 </a:t>
            </a:r>
            <a:r>
              <a:rPr sz="1800" spc="-4" dirty="0" smtClean="0">
                <a:latin typeface="Arial"/>
                <a:cs typeface="Arial"/>
              </a:rPr>
              <a:t>pa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ter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ic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-4" dirty="0" smtClean="0">
                <a:latin typeface="Arial"/>
                <a:cs typeface="Arial"/>
              </a:rPr>
              <a:t>an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</a:t>
            </a:r>
            <a:r>
              <a:rPr sz="1800" spc="-34" dirty="0" smtClean="0">
                <a:latin typeface="Arial"/>
                <a:cs typeface="Arial"/>
              </a:rPr>
              <a:t>’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siz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522"/>
              </a:spcBef>
            </a:pPr>
            <a:r>
              <a:rPr sz="1800" spc="0" dirty="0" smtClean="0">
                <a:latin typeface="Arial"/>
                <a:cs typeface="Arial"/>
              </a:rPr>
              <a:t>Id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ntify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al</a:t>
            </a:r>
            <a:r>
              <a:rPr sz="1800" spc="-9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or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thm</a:t>
            </a:r>
            <a:r>
              <a:rPr sz="1800" spc="-39" dirty="0" smtClean="0">
                <a:latin typeface="Arial"/>
                <a:cs typeface="Arial"/>
              </a:rPr>
              <a:t>’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sic</a:t>
            </a:r>
            <a:endParaRPr sz="1800">
              <a:latin typeface="Arial"/>
              <a:cs typeface="Arial"/>
            </a:endParaRPr>
          </a:p>
          <a:p>
            <a:pPr marL="12700" marR="2673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er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522"/>
              </a:spcBef>
            </a:pPr>
            <a:r>
              <a:rPr sz="1800" spc="0" dirty="0" smtClean="0">
                <a:latin typeface="Arial"/>
                <a:cs typeface="Arial"/>
              </a:rPr>
              <a:t>C</a:t>
            </a:r>
            <a:r>
              <a:rPr sz="1800" spc="-9" dirty="0" smtClean="0">
                <a:latin typeface="Arial"/>
                <a:cs typeface="Arial"/>
              </a:rPr>
              <a:t>h</a:t>
            </a:r>
            <a:r>
              <a:rPr sz="1800" spc="0" dirty="0" smtClean="0">
                <a:latin typeface="Arial"/>
                <a:cs typeface="Arial"/>
              </a:rPr>
              <a:t>eck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-39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th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50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n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mb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times the b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sic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er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is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ec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ted 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ly on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size 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f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u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85920" y="197516"/>
            <a:ext cx="3588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of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56252" y="197516"/>
            <a:ext cx="6636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Non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32298" y="197516"/>
            <a:ext cx="142656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recursive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63944" y="197516"/>
            <a:ext cx="168046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Algori</a:t>
            </a:r>
            <a:r>
              <a:rPr sz="2400" b="1" spc="4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2400" b="1" spc="0" dirty="0" smtClean="0">
                <a:solidFill>
                  <a:srgbClr val="C00000"/>
                </a:solidFill>
                <a:latin typeface="Arial"/>
                <a:cs typeface="Arial"/>
              </a:rPr>
              <a:t>hms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151" y="603693"/>
            <a:ext cx="1398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2151" y="1207444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2151" y="1810948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9351" y="2689153"/>
            <a:ext cx="1867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6168" y="2689153"/>
            <a:ext cx="3588343" cy="13515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707" marR="267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If it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so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on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some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tio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al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pr</a:t>
            </a:r>
            <a:r>
              <a:rPr sz="1800" spc="-9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p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rt</a:t>
            </a:r>
            <a:r>
              <a:rPr sz="1800" spc="-150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4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</a:t>
            </a:r>
            <a:r>
              <a:rPr sz="1800" spc="-34" dirty="0" smtClean="0">
                <a:latin typeface="Arial"/>
                <a:cs typeface="Arial"/>
              </a:rPr>
              <a:t>w</a:t>
            </a:r>
            <a:r>
              <a:rPr sz="1800" spc="0" dirty="0" smtClean="0">
                <a:latin typeface="Arial"/>
                <a:cs typeface="Arial"/>
              </a:rPr>
              <a:t>ors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-cas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, av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ra</a:t>
            </a:r>
            <a:r>
              <a:rPr sz="1800" spc="-9" dirty="0" smtClean="0">
                <a:latin typeface="Arial"/>
                <a:cs typeface="Arial"/>
              </a:rPr>
              <a:t>g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-cas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,</a:t>
            </a:r>
            <a:r>
              <a:rPr sz="1800" spc="2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d,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-case e</a:t>
            </a:r>
            <a:r>
              <a:rPr sz="1800" spc="-39" dirty="0" smtClean="0">
                <a:latin typeface="Arial"/>
                <a:cs typeface="Arial"/>
              </a:rPr>
              <a:t>f</a:t>
            </a:r>
            <a:r>
              <a:rPr sz="1800" spc="0" dirty="0" smtClean="0">
                <a:latin typeface="Arial"/>
                <a:cs typeface="Arial"/>
              </a:rPr>
              <a:t>fici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nc</a:t>
            </a:r>
            <a:r>
              <a:rPr sz="1800" spc="-9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es</a:t>
            </a:r>
            <a:r>
              <a:rPr sz="1800" spc="25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h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ve to be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inv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stig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ted s</a:t>
            </a:r>
            <a:r>
              <a:rPr sz="1800" spc="-4" dirty="0" smtClean="0">
                <a:latin typeface="Arial"/>
                <a:cs typeface="Arial"/>
              </a:rPr>
              <a:t>epa</a:t>
            </a:r>
            <a:r>
              <a:rPr sz="1800" spc="0" dirty="0" smtClean="0">
                <a:latin typeface="Arial"/>
                <a:cs typeface="Arial"/>
              </a:rPr>
              <a:t>r</a:t>
            </a:r>
            <a:r>
              <a:rPr sz="1800" spc="-4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te</a:t>
            </a:r>
            <a:r>
              <a:rPr sz="1800" spc="-4" dirty="0" smtClean="0">
                <a:latin typeface="Arial"/>
                <a:cs typeface="Arial"/>
              </a:rPr>
              <a:t>l</a:t>
            </a:r>
            <a:r>
              <a:rPr sz="1800" spc="-154" dirty="0" smtClean="0">
                <a:latin typeface="Arial"/>
                <a:cs typeface="Arial"/>
              </a:rPr>
              <a:t>y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151" y="4115871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5051" y="4115871"/>
            <a:ext cx="3837863" cy="14065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862" algn="ctr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t up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 s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pr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ssi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g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the n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mb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r</a:t>
            </a:r>
            <a:endParaRPr sz="1800">
              <a:latin typeface="Arial"/>
              <a:cs typeface="Arial"/>
            </a:endParaRPr>
          </a:p>
          <a:p>
            <a:pPr marL="12700" marR="17145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of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im</a:t>
            </a:r>
            <a:r>
              <a:rPr sz="1800" spc="-4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 </a:t>
            </a:r>
            <a:r>
              <a:rPr sz="1800" spc="4" dirty="0" smtClean="0">
                <a:latin typeface="Arial"/>
                <a:cs typeface="Arial"/>
              </a:rPr>
              <a:t>t</a:t>
            </a:r>
            <a:r>
              <a:rPr sz="1800" spc="0" dirty="0" smtClean="0">
                <a:latin typeface="Arial"/>
                <a:cs typeface="Arial"/>
              </a:rPr>
              <a:t>he</a:t>
            </a:r>
            <a:r>
              <a:rPr sz="1800" spc="-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al</a:t>
            </a:r>
            <a:r>
              <a:rPr sz="1800" spc="-9" dirty="0" smtClean="0">
                <a:latin typeface="Arial"/>
                <a:cs typeface="Arial"/>
              </a:rPr>
              <a:t>g</a:t>
            </a:r>
            <a:r>
              <a:rPr sz="1800" spc="0" dirty="0" smtClean="0">
                <a:latin typeface="Arial"/>
                <a:cs typeface="Arial"/>
              </a:rPr>
              <a:t>or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thm</a:t>
            </a:r>
            <a:r>
              <a:rPr sz="1800" spc="-39" dirty="0" smtClean="0">
                <a:latin typeface="Arial"/>
                <a:cs typeface="Arial"/>
              </a:rPr>
              <a:t>’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2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b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sic</a:t>
            </a:r>
            <a:endParaRPr sz="1800">
              <a:latin typeface="Arial"/>
              <a:cs typeface="Arial"/>
            </a:endParaRPr>
          </a:p>
          <a:p>
            <a:pPr marL="12700" marR="17145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o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0" dirty="0" smtClean="0">
                <a:latin typeface="Arial"/>
                <a:cs typeface="Arial"/>
              </a:rPr>
              <a:t>er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tion</a:t>
            </a:r>
            <a:r>
              <a:rPr sz="1800" spc="1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is e</a:t>
            </a:r>
            <a:r>
              <a:rPr sz="1800" spc="-14" dirty="0" smtClean="0">
                <a:latin typeface="Arial"/>
                <a:cs typeface="Arial"/>
              </a:rPr>
              <a:t>x</a:t>
            </a:r>
            <a:r>
              <a:rPr sz="1800" spc="0" dirty="0" smtClean="0">
                <a:latin typeface="Arial"/>
                <a:cs typeface="Arial"/>
              </a:rPr>
              <a:t>ec</a:t>
            </a:r>
            <a:r>
              <a:rPr sz="1800" spc="-9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te</a:t>
            </a:r>
            <a:r>
              <a:rPr sz="1800" spc="-4" dirty="0" smtClean="0">
                <a:latin typeface="Arial"/>
                <a:cs typeface="Arial"/>
              </a:rPr>
              <a:t>d</a:t>
            </a:r>
            <a:r>
              <a:rPr sz="1800" spc="0" dirty="0" smtClean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17145">
              <a:lnSpc>
                <a:spcPct val="95825"/>
              </a:lnSpc>
              <a:spcBef>
                <a:spcPts val="522"/>
              </a:spcBef>
            </a:pPr>
            <a:r>
              <a:rPr sz="1800" spc="0" dirty="0" smtClean="0">
                <a:latin typeface="Arial"/>
                <a:cs typeface="Arial"/>
              </a:rPr>
              <a:t>Us</a:t>
            </a:r>
            <a:r>
              <a:rPr sz="1800" spc="-4" dirty="0" smtClean="0">
                <a:latin typeface="Arial"/>
                <a:cs typeface="Arial"/>
              </a:rPr>
              <a:t>i</a:t>
            </a:r>
            <a:r>
              <a:rPr sz="1800" spc="0" dirty="0" smtClean="0">
                <a:latin typeface="Arial"/>
                <a:cs typeface="Arial"/>
              </a:rPr>
              <a:t>ng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sta</a:t>
            </a:r>
            <a:r>
              <a:rPr sz="1800" spc="-4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rd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formu</a:t>
            </a:r>
            <a:r>
              <a:rPr sz="1800" spc="-9" dirty="0" smtClean="0">
                <a:latin typeface="Arial"/>
                <a:cs typeface="Arial"/>
              </a:rPr>
              <a:t>l</a:t>
            </a:r>
            <a:r>
              <a:rPr sz="1800" spc="0" dirty="0" smtClean="0">
                <a:latin typeface="Arial"/>
                <a:cs typeface="Arial"/>
              </a:rPr>
              <a:t>as</a:t>
            </a:r>
            <a:r>
              <a:rPr sz="1800" spc="9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a</a:t>
            </a:r>
            <a:r>
              <a:rPr sz="1800" spc="-9" dirty="0" smtClean="0">
                <a:latin typeface="Arial"/>
                <a:cs typeface="Arial"/>
              </a:rPr>
              <a:t>n</a:t>
            </a:r>
            <a:r>
              <a:rPr sz="1800" spc="0" dirty="0" smtClean="0">
                <a:latin typeface="Arial"/>
                <a:cs typeface="Arial"/>
              </a:rPr>
              <a:t>d r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e</a:t>
            </a: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1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of</a:t>
            </a:r>
            <a:endParaRPr sz="1800">
              <a:latin typeface="Arial"/>
              <a:cs typeface="Arial"/>
            </a:endParaRPr>
          </a:p>
          <a:p>
            <a:pPr marL="12700" marR="17145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s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4" dirty="0" smtClean="0">
                <a:latin typeface="Arial"/>
                <a:cs typeface="Arial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m</a:t>
            </a:r>
            <a:r>
              <a:rPr sz="1800" spc="-4" dirty="0" smtClean="0">
                <a:latin typeface="Arial"/>
                <a:cs typeface="Arial"/>
              </a:rPr>
              <a:t>an</a:t>
            </a:r>
            <a:r>
              <a:rPr sz="1800" spc="0" dirty="0" smtClean="0">
                <a:latin typeface="Arial"/>
                <a:cs typeface="Arial"/>
              </a:rPr>
              <a:t>i</a:t>
            </a:r>
            <a:r>
              <a:rPr sz="1800" spc="-9" dirty="0" smtClean="0">
                <a:latin typeface="Arial"/>
                <a:cs typeface="Arial"/>
              </a:rPr>
              <a:t>p</a:t>
            </a:r>
            <a:r>
              <a:rPr sz="1800" spc="-4" dirty="0" smtClean="0">
                <a:latin typeface="Arial"/>
                <a:cs typeface="Arial"/>
              </a:rPr>
              <a:t>u</a:t>
            </a:r>
            <a:r>
              <a:rPr sz="1800" spc="0" dirty="0" smtClean="0">
                <a:latin typeface="Arial"/>
                <a:cs typeface="Arial"/>
              </a:rPr>
              <a:t>l</a:t>
            </a:r>
            <a:r>
              <a:rPr sz="1800" spc="-9" dirty="0" smtClean="0">
                <a:latin typeface="Arial"/>
                <a:cs typeface="Arial"/>
              </a:rPr>
              <a:t>a</a:t>
            </a:r>
            <a:r>
              <a:rPr sz="1800" spc="0" dirty="0" smtClean="0">
                <a:latin typeface="Arial"/>
                <a:cs typeface="Arial"/>
              </a:rPr>
              <a:t>ti</a:t>
            </a:r>
            <a:r>
              <a:rPr sz="1800" spc="-4" dirty="0" smtClean="0">
                <a:latin typeface="Arial"/>
                <a:cs typeface="Arial"/>
              </a:rPr>
              <a:t>o</a:t>
            </a:r>
            <a:r>
              <a:rPr sz="1800" spc="0" dirty="0" smtClean="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151" y="4993695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9351" y="5575797"/>
            <a:ext cx="151285" cy="4597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5"/>
              </a:lnSpc>
              <a:spcBef>
                <a:spcPts val="76"/>
              </a:spcBef>
            </a:pPr>
            <a:r>
              <a:rPr sz="1400" spc="0" dirty="0" smtClean="0">
                <a:latin typeface="Arial"/>
                <a:cs typeface="Arial"/>
              </a:rPr>
              <a:t>–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8"/>
              </a:spcBef>
            </a:pPr>
            <a:r>
              <a:rPr sz="1400" spc="0" dirty="0" smtClean="0">
                <a:latin typeface="Arial"/>
                <a:cs typeface="Arial"/>
              </a:rPr>
              <a:t>–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6168" y="5575797"/>
            <a:ext cx="2289597" cy="4597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46">
              <a:lnSpc>
                <a:spcPts val="1535"/>
              </a:lnSpc>
              <a:spcBef>
                <a:spcPts val="76"/>
              </a:spcBef>
            </a:pPr>
            <a:r>
              <a:rPr sz="1400" spc="-4" dirty="0" smtClean="0">
                <a:latin typeface="Arial"/>
                <a:cs typeface="Arial"/>
              </a:rPr>
              <a:t>F</a:t>
            </a:r>
            <a:r>
              <a:rPr sz="1400" spc="0" dirty="0" smtClean="0">
                <a:latin typeface="Arial"/>
                <a:cs typeface="Arial"/>
              </a:rPr>
              <a:t>ind</a:t>
            </a:r>
            <a:r>
              <a:rPr sz="1400" spc="-14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a</a:t>
            </a:r>
            <a:r>
              <a:rPr sz="1400" spc="-4" dirty="0" smtClean="0">
                <a:latin typeface="Arial"/>
                <a:cs typeface="Arial"/>
              </a:rPr>
              <a:t> </a:t>
            </a:r>
            <a:r>
              <a:rPr sz="1400" spc="4" dirty="0" smtClean="0">
                <a:latin typeface="Arial"/>
                <a:cs typeface="Arial"/>
              </a:rPr>
              <a:t>c</a:t>
            </a:r>
            <a:r>
              <a:rPr sz="1400" spc="0" dirty="0" smtClean="0">
                <a:latin typeface="Arial"/>
                <a:cs typeface="Arial"/>
              </a:rPr>
              <a:t>lo</a:t>
            </a:r>
            <a:r>
              <a:rPr sz="1400" spc="4" dirty="0" smtClean="0">
                <a:latin typeface="Arial"/>
                <a:cs typeface="Arial"/>
              </a:rPr>
              <a:t>s</a:t>
            </a:r>
            <a:r>
              <a:rPr sz="1400" spc="0" dirty="0" smtClean="0">
                <a:latin typeface="Arial"/>
                <a:cs typeface="Arial"/>
              </a:rPr>
              <a:t>ed-</a:t>
            </a:r>
            <a:r>
              <a:rPr sz="1400" spc="-4" dirty="0" smtClean="0">
                <a:latin typeface="Arial"/>
                <a:cs typeface="Arial"/>
              </a:rPr>
              <a:t>f</a:t>
            </a:r>
            <a:r>
              <a:rPr sz="1400" spc="0" dirty="0" smtClean="0">
                <a:latin typeface="Arial"/>
                <a:cs typeface="Arial"/>
              </a:rPr>
              <a:t>orm</a:t>
            </a:r>
            <a:r>
              <a:rPr sz="1400" spc="-44" dirty="0" smtClean="0">
                <a:latin typeface="Arial"/>
                <a:cs typeface="Arial"/>
              </a:rPr>
              <a:t> </a:t>
            </a:r>
            <a:r>
              <a:rPr sz="1400" spc="4" dirty="0" smtClean="0">
                <a:latin typeface="Arial"/>
                <a:cs typeface="Arial"/>
              </a:rPr>
              <a:t>f</a:t>
            </a:r>
            <a:r>
              <a:rPr sz="1400" spc="0" dirty="0" smtClean="0">
                <a:latin typeface="Arial"/>
                <a:cs typeface="Arial"/>
              </a:rPr>
              <a:t>or</a:t>
            </a:r>
            <a:r>
              <a:rPr sz="1400" spc="-4" dirty="0" smtClean="0">
                <a:latin typeface="Arial"/>
                <a:cs typeface="Arial"/>
              </a:rPr>
              <a:t>m</a:t>
            </a:r>
            <a:r>
              <a:rPr sz="1400" spc="0" dirty="0" smtClean="0">
                <a:latin typeface="Arial"/>
                <a:cs typeface="Arial"/>
              </a:rPr>
              <a:t>ula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8"/>
              </a:spcBef>
            </a:pPr>
            <a:r>
              <a:rPr sz="1400" spc="0" dirty="0" smtClean="0">
                <a:latin typeface="Arial"/>
                <a:cs typeface="Arial"/>
              </a:rPr>
              <a:t>E</a:t>
            </a:r>
            <a:r>
              <a:rPr sz="1400" spc="4" dirty="0" smtClean="0">
                <a:latin typeface="Arial"/>
                <a:cs typeface="Arial"/>
              </a:rPr>
              <a:t>st</a:t>
            </a:r>
            <a:r>
              <a:rPr sz="1400" spc="0" dirty="0" smtClean="0">
                <a:latin typeface="Arial"/>
                <a:cs typeface="Arial"/>
              </a:rPr>
              <a:t>abli</a:t>
            </a:r>
            <a:r>
              <a:rPr sz="1400" spc="4" dirty="0" smtClean="0">
                <a:latin typeface="Arial"/>
                <a:cs typeface="Arial"/>
              </a:rPr>
              <a:t>s</a:t>
            </a:r>
            <a:r>
              <a:rPr sz="1400" spc="0" dirty="0" smtClean="0">
                <a:latin typeface="Arial"/>
                <a:cs typeface="Arial"/>
              </a:rPr>
              <a:t>h</a:t>
            </a:r>
            <a:r>
              <a:rPr sz="1400" spc="-34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i</a:t>
            </a:r>
            <a:r>
              <a:rPr sz="1400" spc="4" dirty="0" smtClean="0">
                <a:latin typeface="Arial"/>
                <a:cs typeface="Arial"/>
              </a:rPr>
              <a:t>t</a:t>
            </a:r>
            <a:r>
              <a:rPr sz="1400" spc="0" dirty="0" smtClean="0">
                <a:latin typeface="Arial"/>
                <a:cs typeface="Arial"/>
              </a:rPr>
              <a:t>s</a:t>
            </a:r>
            <a:r>
              <a:rPr sz="1400" spc="-9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order</a:t>
            </a:r>
            <a:r>
              <a:rPr sz="1400" spc="-29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of</a:t>
            </a:r>
            <a:r>
              <a:rPr sz="1400" spc="-9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gro</a:t>
            </a:r>
            <a:r>
              <a:rPr sz="1400" spc="-19" dirty="0" smtClean="0">
                <a:latin typeface="Arial"/>
                <a:cs typeface="Arial"/>
              </a:rPr>
              <a:t>w</a:t>
            </a:r>
            <a:r>
              <a:rPr sz="1400" spc="4" dirty="0" smtClean="0">
                <a:latin typeface="Arial"/>
                <a:cs typeface="Arial"/>
              </a:rPr>
              <a:t>t</a:t>
            </a:r>
            <a:r>
              <a:rPr sz="1400" spc="0" dirty="0" smtClean="0">
                <a:latin typeface="Arial"/>
                <a:cs typeface="Arial"/>
              </a:rPr>
              <a:t>h.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4953000" y="1143000"/>
            <a:ext cx="3886200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9600" y="4953000"/>
            <a:ext cx="5610225" cy="1066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17971" y="5134635"/>
            <a:ext cx="1200150" cy="5143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78714" y="242792"/>
            <a:ext cx="4315521" cy="8944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71041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Selection Sort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1143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orts</a:t>
            </a:r>
            <a:r>
              <a:rPr sz="2000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 gi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sz="2000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ar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ay</a:t>
            </a:r>
            <a:r>
              <a:rPr sz="2000" spc="-2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by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sele</a:t>
            </a:r>
            <a:r>
              <a:rPr sz="2000" spc="9" dirty="0" smtClean="0">
                <a:solidFill>
                  <a:srgbClr val="333333"/>
                </a:solidFill>
                <a:latin typeface="Arial"/>
                <a:cs typeface="Arial"/>
              </a:rPr>
              <a:t>c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t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on</a:t>
            </a:r>
            <a:r>
              <a:rPr sz="2000" spc="-2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so</a:t>
            </a:r>
            <a:r>
              <a:rPr sz="2000" spc="9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t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11154" y="242792"/>
            <a:ext cx="97553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11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ime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11741" y="242792"/>
            <a:ext cx="181986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</a:t>
            </a:r>
            <a:r>
              <a:rPr sz="3200" spc="-59" dirty="0" smtClean="0">
                <a:solidFill>
                  <a:srgbClr val="C00000"/>
                </a:solidFill>
                <a:latin typeface="Arial"/>
                <a:cs typeface="Arial"/>
              </a:rPr>
              <a:t>f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ficiency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8714" y="1466866"/>
            <a:ext cx="3733359" cy="1194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Inpu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:</a:t>
            </a:r>
            <a:r>
              <a:rPr sz="2000" spc="-13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n a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sz="2000" spc="-25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0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..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n</a:t>
            </a:r>
            <a:r>
              <a:rPr sz="2000" b="1" i="1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−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1]</a:t>
            </a:r>
            <a:r>
              <a:rPr sz="2000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of</a:t>
            </a:r>
            <a:endParaRPr sz="2000">
              <a:latin typeface="Arial"/>
              <a:cs typeface="Arial"/>
            </a:endParaRPr>
          </a:p>
          <a:p>
            <a:pPr marL="12700" marR="38176">
              <a:lnSpc>
                <a:spcPct val="95825"/>
              </a:lnSpc>
            </a:pP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//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able</a:t>
            </a:r>
            <a:r>
              <a:rPr sz="2000" spc="-2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elements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00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Output:</a:t>
            </a:r>
            <a:r>
              <a:rPr sz="2000" spc="-14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Arr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sz="2000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0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..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n</a:t>
            </a:r>
            <a:r>
              <a:rPr sz="2000" b="1" i="1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−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1]</a:t>
            </a:r>
            <a:r>
              <a:rPr sz="2000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rted</a:t>
            </a:r>
            <a:endParaRPr sz="2000">
              <a:latin typeface="Arial"/>
              <a:cs typeface="Arial"/>
            </a:endParaRPr>
          </a:p>
          <a:p>
            <a:pPr marL="12700" marR="38176">
              <a:lnSpc>
                <a:spcPct val="95825"/>
              </a:lnSpc>
              <a:spcBef>
                <a:spcPts val="100"/>
              </a:spcBef>
            </a:pP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//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non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d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e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c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rea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ing</a:t>
            </a:r>
            <a:r>
              <a:rPr sz="2000" spc="-2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sz="2000" spc="4" dirty="0" smtClean="0">
                <a:solidFill>
                  <a:srgbClr val="333333"/>
                </a:solidFill>
                <a:latin typeface="Arial"/>
                <a:cs typeface="Arial"/>
              </a:rPr>
              <a:t>r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der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14648" y="2076466"/>
            <a:ext cx="261357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in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8714" y="2991247"/>
            <a:ext cx="402835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7146" y="2991247"/>
            <a:ext cx="13432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5830" y="2991247"/>
            <a:ext cx="318084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←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0747" y="2991247"/>
            <a:ext cx="2813732" cy="1194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111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0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spc="4" dirty="0" smtClean="0">
                <a:solidFill>
                  <a:srgbClr val="333333"/>
                </a:solidFill>
                <a:latin typeface="Arial"/>
                <a:cs typeface="Arial"/>
              </a:rPr>
              <a:t>t</a:t>
            </a: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o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n</a:t>
            </a:r>
            <a:r>
              <a:rPr sz="2000" b="1" i="1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−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2 </a:t>
            </a: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do</a:t>
            </a:r>
            <a:endParaRPr sz="2000">
              <a:latin typeface="Arial"/>
              <a:cs typeface="Arial"/>
            </a:endParaRPr>
          </a:p>
          <a:p>
            <a:pPr marL="55371" marR="31111">
              <a:lnSpc>
                <a:spcPct val="95825"/>
              </a:lnSpc>
            </a:pPr>
            <a:r>
              <a:rPr sz="2000" i="1" spc="-14" dirty="0" smtClean="0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sz="2000" i="1" spc="0" dirty="0" smtClean="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sz="2000" i="1" spc="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←</a:t>
            </a:r>
            <a:r>
              <a:rPr sz="2000" spc="-1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endParaRPr sz="2000">
              <a:latin typeface="Arial"/>
              <a:cs typeface="Arial"/>
            </a:endParaRPr>
          </a:p>
          <a:p>
            <a:pPr marL="969822" indent="-914450">
              <a:lnSpc>
                <a:spcPct val="100041"/>
              </a:lnSpc>
              <a:spcBef>
                <a:spcPts val="100"/>
              </a:spcBef>
            </a:pP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sz="2000" b="1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j</a:t>
            </a:r>
            <a:r>
              <a:rPr sz="2000" b="1" i="1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←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r>
              <a:rPr sz="2000" b="1" i="1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+</a:t>
            </a:r>
            <a:r>
              <a:rPr sz="2000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1 </a:t>
            </a:r>
            <a:r>
              <a:rPr sz="2000" b="1" spc="4" dirty="0" smtClean="0">
                <a:solidFill>
                  <a:srgbClr val="333333"/>
                </a:solidFill>
                <a:latin typeface="Arial"/>
                <a:cs typeface="Arial"/>
              </a:rPr>
              <a:t>t</a:t>
            </a: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sz="2000" b="1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n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−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1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do </a:t>
            </a:r>
            <a:r>
              <a:rPr sz="2000" b="1" spc="-4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r>
              <a:rPr sz="2000" b="1" spc="0" dirty="0" smtClean="0">
                <a:solidFill>
                  <a:srgbClr val="333333"/>
                </a:solidFill>
                <a:latin typeface="Arial"/>
                <a:cs typeface="Arial"/>
              </a:rPr>
              <a:t>f</a:t>
            </a:r>
            <a:r>
              <a:rPr sz="2000" b="1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j</a:t>
            </a:r>
            <a:r>
              <a:rPr sz="2000" b="1" i="1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]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&lt;</a:t>
            </a:r>
            <a:r>
              <a:rPr sz="2000" b="1" i="1" spc="-8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i="1" spc="-14" dirty="0" smtClean="0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sz="2000" i="1" spc="0" dirty="0" smtClean="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]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3419" y="4210701"/>
            <a:ext cx="2589072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algn="r">
              <a:lnSpc>
                <a:spcPts val="2150"/>
              </a:lnSpc>
              <a:spcBef>
                <a:spcPts val="107"/>
              </a:spcBef>
            </a:pPr>
            <a:r>
              <a:rPr sz="2000" i="1" spc="-14" dirty="0" smtClean="0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sz="2000" i="1" spc="0" dirty="0" smtClean="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sz="2000" i="1" spc="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←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sz="2000" spc="9" dirty="0" smtClean="0">
                <a:solidFill>
                  <a:srgbClr val="333333"/>
                </a:solidFill>
                <a:latin typeface="Arial"/>
                <a:cs typeface="Arial"/>
              </a:rPr>
              <a:t>w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ap</a:t>
            </a:r>
            <a:r>
              <a:rPr sz="2000" spc="-1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b="1" i="1" spc="-4" dirty="0" smtClean="0">
                <a:solidFill>
                  <a:srgbClr val="333333"/>
                </a:solidFill>
                <a:latin typeface="Arial"/>
                <a:cs typeface="Arial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]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and</a:t>
            </a:r>
            <a:r>
              <a:rPr sz="2000" spc="-9" dirty="0" smtClean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i="1" spc="4" dirty="0" smtClean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sz="2000" spc="-4" dirty="0" smtClean="0">
                <a:solidFill>
                  <a:srgbClr val="333333"/>
                </a:solidFill>
                <a:latin typeface="Arial"/>
                <a:cs typeface="Arial"/>
              </a:rPr>
              <a:t>[</a:t>
            </a:r>
            <a:r>
              <a:rPr sz="2000" i="1" spc="-14" dirty="0" smtClean="0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sz="2000" i="1" spc="0" dirty="0" smtClean="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sz="2000" spc="0" dirty="0" smtClean="0">
                <a:solidFill>
                  <a:srgbClr val="333333"/>
                </a:solidFill>
                <a:latin typeface="Arial"/>
                <a:cs typeface="Arial"/>
              </a:rPr>
              <a:t>]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25672" y="4210701"/>
            <a:ext cx="13432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b="1" i="1" spc="0" dirty="0" smtClean="0">
                <a:solidFill>
                  <a:srgbClr val="333333"/>
                </a:solidFill>
                <a:latin typeface="Arial"/>
                <a:cs typeface="Arial"/>
              </a:rPr>
              <a:t>j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676833" y="1981200"/>
            <a:ext cx="7248017" cy="1943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38200" y="3928745"/>
            <a:ext cx="7086600" cy="23196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74040" y="242792"/>
            <a:ext cx="7729443" cy="1643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45337" marR="22349">
              <a:lnSpc>
                <a:spcPts val="3375"/>
              </a:lnSpc>
              <a:spcBef>
                <a:spcPts val="168"/>
              </a:spcBef>
            </a:pP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Pro</a:t>
            </a:r>
            <a:r>
              <a:rPr sz="3200" i="1" spc="-9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ert</a:t>
            </a:r>
            <a:r>
              <a:rPr sz="3200" i="1" spc="-9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es:</a:t>
            </a:r>
            <a:r>
              <a:rPr sz="3200" i="1" spc="-2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Sta</a:t>
            </a:r>
            <a:r>
              <a:rPr sz="3200" i="1" spc="-14" dirty="0" smtClean="0">
                <a:solidFill>
                  <a:srgbClr val="C00000"/>
                </a:solidFill>
                <a:latin typeface="Arial"/>
                <a:cs typeface="Arial"/>
              </a:rPr>
              <a:t>b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il</a:t>
            </a:r>
            <a:r>
              <a:rPr sz="3200" i="1" spc="-9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ty</a:t>
            </a:r>
            <a:r>
              <a:rPr sz="3200" i="1" spc="14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3200" i="1" spc="-9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r>
              <a:rPr sz="3200" i="1" spc="-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InP</a:t>
            </a:r>
            <a:r>
              <a:rPr sz="3200" i="1" spc="-14" dirty="0" smtClean="0">
                <a:solidFill>
                  <a:srgbClr val="C00000"/>
                </a:solidFill>
                <a:latin typeface="Arial"/>
                <a:cs typeface="Arial"/>
              </a:rPr>
              <a:t>l</a:t>
            </a:r>
            <a:r>
              <a:rPr sz="3200" i="1" spc="0" dirty="0" smtClean="0">
                <a:solidFill>
                  <a:srgbClr val="C00000"/>
                </a:solidFill>
                <a:latin typeface="Arial"/>
                <a:cs typeface="Arial"/>
              </a:rPr>
              <a:t>ace</a:t>
            </a:r>
            <a:endParaRPr sz="3200">
              <a:latin typeface="Arial"/>
              <a:cs typeface="Arial"/>
            </a:endParaRPr>
          </a:p>
          <a:p>
            <a:pPr marL="12700" marR="22349">
              <a:lnSpc>
                <a:spcPct val="95825"/>
              </a:lnSpc>
              <a:spcBef>
                <a:spcPts val="966"/>
              </a:spcBef>
            </a:pPr>
            <a:r>
              <a:rPr sz="1600" spc="0" dirty="0" smtClean="0">
                <a:latin typeface="Arial"/>
                <a:cs typeface="Arial"/>
              </a:rPr>
              <a:t>A</a:t>
            </a:r>
            <a:r>
              <a:rPr sz="1600" spc="-90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s</a:t>
            </a:r>
            <a:r>
              <a:rPr sz="1600" spc="0" dirty="0" smtClean="0">
                <a:latin typeface="Arial"/>
                <a:cs typeface="Arial"/>
              </a:rPr>
              <a:t>orting</a:t>
            </a:r>
            <a:r>
              <a:rPr sz="1600" spc="-47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m</a:t>
            </a:r>
            <a:r>
              <a:rPr sz="1600" spc="0" dirty="0" smtClean="0">
                <a:latin typeface="Arial"/>
                <a:cs typeface="Arial"/>
              </a:rPr>
              <a:t>ethod</a:t>
            </a:r>
            <a:r>
              <a:rPr sz="1600" spc="-38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i</a:t>
            </a:r>
            <a:r>
              <a:rPr sz="1600" spc="0" dirty="0" smtClean="0">
                <a:latin typeface="Arial"/>
                <a:cs typeface="Arial"/>
              </a:rPr>
              <a:t>s</a:t>
            </a:r>
            <a:r>
              <a:rPr sz="1600" spc="3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s</a:t>
            </a:r>
            <a:r>
              <a:rPr sz="1600" i="1" spc="0" dirty="0" smtClean="0">
                <a:latin typeface="Arial"/>
                <a:cs typeface="Arial"/>
              </a:rPr>
              <a:t>tab</a:t>
            </a:r>
            <a:r>
              <a:rPr sz="1600" i="1" spc="4" dirty="0" smtClean="0">
                <a:latin typeface="Arial"/>
                <a:cs typeface="Arial"/>
              </a:rPr>
              <a:t>l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-42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i</a:t>
            </a:r>
            <a:r>
              <a:rPr sz="1600" spc="0" dirty="0" smtClean="0">
                <a:latin typeface="Arial"/>
                <a:cs typeface="Arial"/>
              </a:rPr>
              <a:t>f</a:t>
            </a:r>
            <a:r>
              <a:rPr sz="1600" spc="-3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i</a:t>
            </a:r>
            <a:r>
              <a:rPr sz="1600" spc="0" dirty="0" smtClean="0">
                <a:latin typeface="Arial"/>
                <a:cs typeface="Arial"/>
              </a:rPr>
              <a:t>t</a:t>
            </a:r>
            <a:r>
              <a:rPr sz="1600" spc="-3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pres</a:t>
            </a:r>
            <a:r>
              <a:rPr sz="1600" spc="4" dirty="0" smtClean="0">
                <a:latin typeface="Arial"/>
                <a:cs typeface="Arial"/>
              </a:rPr>
              <a:t>e</a:t>
            </a:r>
            <a:r>
              <a:rPr sz="1600" spc="0" dirty="0" smtClean="0">
                <a:latin typeface="Arial"/>
                <a:cs typeface="Arial"/>
              </a:rPr>
              <a:t>rves</a:t>
            </a:r>
            <a:r>
              <a:rPr sz="1600" spc="-50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the</a:t>
            </a:r>
            <a:r>
              <a:rPr sz="1600" spc="-7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relat</a:t>
            </a:r>
            <a:r>
              <a:rPr sz="1600" spc="9" dirty="0" smtClean="0">
                <a:latin typeface="Arial"/>
                <a:cs typeface="Arial"/>
              </a:rPr>
              <a:t>i</a:t>
            </a:r>
            <a:r>
              <a:rPr sz="1600" spc="4" dirty="0" smtClean="0">
                <a:latin typeface="Arial"/>
                <a:cs typeface="Arial"/>
              </a:rPr>
              <a:t>v</a:t>
            </a:r>
            <a:r>
              <a:rPr sz="1600" spc="0" dirty="0" smtClean="0">
                <a:latin typeface="Arial"/>
                <a:cs typeface="Arial"/>
              </a:rPr>
              <a:t>e</a:t>
            </a:r>
            <a:r>
              <a:rPr sz="1600" spc="-61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order</a:t>
            </a:r>
            <a:r>
              <a:rPr sz="1600" spc="-17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of</a:t>
            </a:r>
            <a:r>
              <a:rPr sz="1600" spc="-3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equal</a:t>
            </a:r>
            <a:r>
              <a:rPr sz="1600" spc="-9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k</a:t>
            </a:r>
            <a:r>
              <a:rPr sz="1600" spc="0" dirty="0" smtClean="0">
                <a:latin typeface="Arial"/>
                <a:cs typeface="Arial"/>
              </a:rPr>
              <a:t>e</a:t>
            </a:r>
            <a:r>
              <a:rPr sz="1600" spc="-19" dirty="0" smtClean="0">
                <a:latin typeface="Arial"/>
                <a:cs typeface="Arial"/>
              </a:rPr>
              <a:t>y</a:t>
            </a:r>
            <a:r>
              <a:rPr sz="1600" spc="0" dirty="0" smtClean="0">
                <a:latin typeface="Arial"/>
                <a:cs typeface="Arial"/>
              </a:rPr>
              <a:t>s</a:t>
            </a:r>
            <a:r>
              <a:rPr sz="1600" spc="-7" dirty="0" smtClean="0">
                <a:latin typeface="Arial"/>
                <a:cs typeface="Arial"/>
              </a:rPr>
              <a:t> </a:t>
            </a:r>
            <a:r>
              <a:rPr sz="1600" spc="4" dirty="0" smtClean="0">
                <a:latin typeface="Arial"/>
                <a:cs typeface="Arial"/>
              </a:rPr>
              <a:t>i</a:t>
            </a:r>
            <a:r>
              <a:rPr sz="1600" spc="0" dirty="0" smtClean="0">
                <a:latin typeface="Arial"/>
                <a:cs typeface="Arial"/>
              </a:rPr>
              <a:t>n</a:t>
            </a:r>
            <a:r>
              <a:rPr sz="1600" spc="-12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the</a:t>
            </a:r>
            <a:r>
              <a:rPr sz="1600" spc="-7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ar</a:t>
            </a:r>
            <a:r>
              <a:rPr sz="1600" spc="-4" dirty="0" smtClean="0">
                <a:latin typeface="Arial"/>
                <a:cs typeface="Arial"/>
              </a:rPr>
              <a:t>r</a:t>
            </a:r>
            <a:r>
              <a:rPr sz="1600" spc="0" dirty="0" smtClean="0">
                <a:latin typeface="Arial"/>
                <a:cs typeface="Arial"/>
              </a:rPr>
              <a:t>ay</a:t>
            </a:r>
            <a:endParaRPr sz="1600">
              <a:latin typeface="Arial"/>
              <a:cs typeface="Arial"/>
            </a:endParaRPr>
          </a:p>
          <a:p>
            <a:pPr marL="12700" marR="22349">
              <a:lnSpc>
                <a:spcPct val="95825"/>
              </a:lnSpc>
              <a:spcBef>
                <a:spcPts val="464"/>
              </a:spcBef>
            </a:pPr>
            <a:r>
              <a:rPr sz="1600" spc="4" dirty="0" smtClean="0">
                <a:latin typeface="Arial"/>
                <a:cs typeface="Arial"/>
              </a:rPr>
              <a:t>E</a:t>
            </a:r>
            <a:r>
              <a:rPr sz="1600" spc="0" dirty="0" smtClean="0">
                <a:latin typeface="Arial"/>
                <a:cs typeface="Arial"/>
              </a:rPr>
              <a:t>g</a:t>
            </a:r>
            <a:r>
              <a:rPr sz="1600" spc="-19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In</a:t>
            </a:r>
            <a:r>
              <a:rPr sz="1600" spc="4" dirty="0" smtClean="0">
                <a:latin typeface="Arial"/>
                <a:cs typeface="Arial"/>
              </a:rPr>
              <a:t>s</a:t>
            </a:r>
            <a:r>
              <a:rPr sz="1600" spc="0" dirty="0" smtClean="0">
                <a:latin typeface="Arial"/>
                <a:cs typeface="Arial"/>
              </a:rPr>
              <a:t>ertion</a:t>
            </a:r>
            <a:r>
              <a:rPr sz="1600" spc="-46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Sort,</a:t>
            </a:r>
            <a:r>
              <a:rPr sz="1600" spc="-8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Merge</a:t>
            </a:r>
            <a:r>
              <a:rPr sz="1600" spc="-35" dirty="0" smtClean="0">
                <a:latin typeface="Arial"/>
                <a:cs typeface="Arial"/>
              </a:rPr>
              <a:t> </a:t>
            </a:r>
            <a:r>
              <a:rPr sz="1600" spc="0" dirty="0" smtClean="0">
                <a:latin typeface="Arial"/>
                <a:cs typeface="Arial"/>
              </a:rPr>
              <a:t>Sort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464"/>
              </a:spcBef>
            </a:pPr>
            <a:r>
              <a:rPr sz="1600" i="1" spc="0" dirty="0" smtClean="0">
                <a:latin typeface="Arial"/>
                <a:cs typeface="Arial"/>
              </a:rPr>
              <a:t>In</a:t>
            </a:r>
            <a:r>
              <a:rPr sz="1600" i="1" spc="-4" dirty="0" smtClean="0">
                <a:latin typeface="Arial"/>
                <a:cs typeface="Arial"/>
              </a:rPr>
              <a:t>-</a:t>
            </a:r>
            <a:r>
              <a:rPr sz="1600" i="1" spc="0" dirty="0" smtClean="0">
                <a:latin typeface="Arial"/>
                <a:cs typeface="Arial"/>
              </a:rPr>
              <a:t>p</a:t>
            </a:r>
            <a:r>
              <a:rPr sz="1600" i="1" spc="4" dirty="0" smtClean="0">
                <a:latin typeface="Arial"/>
                <a:cs typeface="Arial"/>
              </a:rPr>
              <a:t>l</a:t>
            </a:r>
            <a:r>
              <a:rPr sz="1600" i="1" spc="0" dirty="0" smtClean="0">
                <a:latin typeface="Arial"/>
                <a:cs typeface="Arial"/>
              </a:rPr>
              <a:t>a</a:t>
            </a:r>
            <a:r>
              <a:rPr sz="1600" i="1" spc="4" dirty="0" smtClean="0">
                <a:latin typeface="Arial"/>
                <a:cs typeface="Arial"/>
              </a:rPr>
              <a:t>c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-51" dirty="0" smtClean="0">
                <a:latin typeface="Arial"/>
                <a:cs typeface="Arial"/>
              </a:rPr>
              <a:t> </a:t>
            </a:r>
            <a:r>
              <a:rPr sz="1600" i="1" spc="-9" dirty="0" smtClean="0">
                <a:latin typeface="Arial"/>
                <a:cs typeface="Arial"/>
              </a:rPr>
              <a:t>m</a:t>
            </a:r>
            <a:r>
              <a:rPr sz="1600" i="1" spc="0" dirty="0" smtClean="0">
                <a:latin typeface="Arial"/>
                <a:cs typeface="Arial"/>
              </a:rPr>
              <a:t>eans</a:t>
            </a:r>
            <a:r>
              <a:rPr sz="1600" i="1" spc="-17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that</a:t>
            </a:r>
            <a:r>
              <a:rPr sz="1600" i="1" spc="-11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the</a:t>
            </a:r>
            <a:r>
              <a:rPr sz="1600" i="1" spc="-7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a</a:t>
            </a:r>
            <a:r>
              <a:rPr sz="1600" i="1" spc="4" dirty="0" smtClean="0">
                <a:latin typeface="Arial"/>
                <a:cs typeface="Arial"/>
              </a:rPr>
              <a:t>l</a:t>
            </a:r>
            <a:r>
              <a:rPr sz="1600" i="1" spc="0" dirty="0" smtClean="0">
                <a:latin typeface="Arial"/>
                <a:cs typeface="Arial"/>
              </a:rPr>
              <a:t>gorithm</a:t>
            </a:r>
            <a:r>
              <a:rPr sz="1600" i="1" spc="-45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does</a:t>
            </a:r>
            <a:r>
              <a:rPr sz="1600" i="1" spc="-29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not</a:t>
            </a:r>
            <a:r>
              <a:rPr sz="1600" i="1" spc="-7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u</a:t>
            </a:r>
            <a:r>
              <a:rPr sz="1600" i="1" spc="4" dirty="0" smtClean="0">
                <a:latin typeface="Arial"/>
                <a:cs typeface="Arial"/>
              </a:rPr>
              <a:t>s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-25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4" dirty="0" smtClean="0">
                <a:latin typeface="Arial"/>
                <a:cs typeface="Arial"/>
              </a:rPr>
              <a:t>x</a:t>
            </a:r>
            <a:r>
              <a:rPr sz="1600" i="1" spc="0" dirty="0" smtClean="0">
                <a:latin typeface="Arial"/>
                <a:cs typeface="Arial"/>
              </a:rPr>
              <a:t>tra</a:t>
            </a:r>
            <a:r>
              <a:rPr sz="1600" i="1" spc="-25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s</a:t>
            </a:r>
            <a:r>
              <a:rPr sz="1600" i="1" spc="0" dirty="0" smtClean="0">
                <a:latin typeface="Arial"/>
                <a:cs typeface="Arial"/>
              </a:rPr>
              <a:t>pa</a:t>
            </a:r>
            <a:r>
              <a:rPr sz="1600" i="1" spc="4" dirty="0" smtClean="0">
                <a:latin typeface="Arial"/>
                <a:cs typeface="Arial"/>
              </a:rPr>
              <a:t>c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-42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for</a:t>
            </a:r>
            <a:r>
              <a:rPr sz="1600" i="1" spc="1" dirty="0" smtClean="0">
                <a:latin typeface="Arial"/>
                <a:cs typeface="Arial"/>
              </a:rPr>
              <a:t> </a:t>
            </a:r>
            <a:r>
              <a:rPr sz="1600" i="1" spc="-9" dirty="0" smtClean="0">
                <a:latin typeface="Arial"/>
                <a:cs typeface="Arial"/>
              </a:rPr>
              <a:t>m</a:t>
            </a:r>
            <a:r>
              <a:rPr sz="1600" i="1" spc="0" dirty="0" smtClean="0">
                <a:latin typeface="Arial"/>
                <a:cs typeface="Arial"/>
              </a:rPr>
              <a:t>an</a:t>
            </a:r>
            <a:r>
              <a:rPr sz="1600" i="1" spc="4" dirty="0" smtClean="0">
                <a:latin typeface="Arial"/>
                <a:cs typeface="Arial"/>
              </a:rPr>
              <a:t>i</a:t>
            </a:r>
            <a:r>
              <a:rPr sz="1600" i="1" spc="0" dirty="0" smtClean="0">
                <a:latin typeface="Arial"/>
                <a:cs typeface="Arial"/>
              </a:rPr>
              <a:t>pu</a:t>
            </a:r>
            <a:r>
              <a:rPr sz="1600" i="1" spc="4" dirty="0" smtClean="0">
                <a:latin typeface="Arial"/>
                <a:cs typeface="Arial"/>
              </a:rPr>
              <a:t>l</a:t>
            </a:r>
            <a:r>
              <a:rPr sz="1600" i="1" spc="0" dirty="0" smtClean="0">
                <a:latin typeface="Arial"/>
                <a:cs typeface="Arial"/>
              </a:rPr>
              <a:t>at</a:t>
            </a:r>
            <a:r>
              <a:rPr sz="1600" i="1" spc="4" dirty="0" smtClean="0">
                <a:latin typeface="Arial"/>
                <a:cs typeface="Arial"/>
              </a:rPr>
              <a:t>i</a:t>
            </a:r>
            <a:r>
              <a:rPr sz="1600" i="1" spc="0" dirty="0" smtClean="0">
                <a:latin typeface="Arial"/>
                <a:cs typeface="Arial"/>
              </a:rPr>
              <a:t>ng</a:t>
            </a:r>
            <a:r>
              <a:rPr sz="1600" i="1" spc="-100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the</a:t>
            </a:r>
            <a:r>
              <a:rPr sz="1600" i="1" spc="-7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i</a:t>
            </a:r>
            <a:r>
              <a:rPr sz="1600" i="1" spc="0" dirty="0" smtClean="0">
                <a:latin typeface="Arial"/>
                <a:cs typeface="Arial"/>
              </a:rPr>
              <a:t>nput but</a:t>
            </a:r>
            <a:r>
              <a:rPr sz="1600" i="1" spc="-7" dirty="0" smtClean="0">
                <a:latin typeface="Arial"/>
                <a:cs typeface="Arial"/>
              </a:rPr>
              <a:t> </a:t>
            </a:r>
            <a:r>
              <a:rPr sz="1600" i="1" spc="-9" dirty="0" smtClean="0">
                <a:latin typeface="Arial"/>
                <a:cs typeface="Arial"/>
              </a:rPr>
              <a:t>m</a:t>
            </a:r>
            <a:r>
              <a:rPr sz="1600" i="1" spc="0" dirty="0" smtClean="0">
                <a:latin typeface="Arial"/>
                <a:cs typeface="Arial"/>
              </a:rPr>
              <a:t>ay</a:t>
            </a:r>
            <a:r>
              <a:rPr sz="1600" i="1" spc="-15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require</a:t>
            </a:r>
            <a:r>
              <a:rPr sz="1600" i="1" spc="-24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a</a:t>
            </a:r>
            <a:r>
              <a:rPr sz="1600" i="1" spc="-8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s</a:t>
            </a:r>
            <a:r>
              <a:rPr sz="1600" i="1" spc="-9" dirty="0" smtClean="0">
                <a:latin typeface="Arial"/>
                <a:cs typeface="Arial"/>
              </a:rPr>
              <a:t>m</a:t>
            </a:r>
            <a:r>
              <a:rPr sz="1600" i="1" spc="0" dirty="0" smtClean="0">
                <a:latin typeface="Arial"/>
                <a:cs typeface="Arial"/>
              </a:rPr>
              <a:t>a</a:t>
            </a:r>
            <a:r>
              <a:rPr sz="1600" i="1" spc="4" dirty="0" smtClean="0">
                <a:latin typeface="Arial"/>
                <a:cs typeface="Arial"/>
              </a:rPr>
              <a:t>l</a:t>
            </a:r>
            <a:r>
              <a:rPr sz="1600" i="1" spc="0" dirty="0" smtClean="0">
                <a:latin typeface="Arial"/>
                <a:cs typeface="Arial"/>
              </a:rPr>
              <a:t>l</a:t>
            </a:r>
            <a:r>
              <a:rPr sz="1600" i="1" spc="-17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4" dirty="0" smtClean="0">
                <a:latin typeface="Arial"/>
                <a:cs typeface="Arial"/>
              </a:rPr>
              <a:t>x</a:t>
            </a:r>
            <a:r>
              <a:rPr sz="1600" i="1" spc="0" dirty="0" smtClean="0">
                <a:latin typeface="Arial"/>
                <a:cs typeface="Arial"/>
              </a:rPr>
              <a:t>tra</a:t>
            </a:r>
            <a:r>
              <a:rPr sz="1600" i="1" spc="-20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s</a:t>
            </a:r>
            <a:r>
              <a:rPr sz="1600" i="1" spc="0" dirty="0" smtClean="0">
                <a:latin typeface="Arial"/>
                <a:cs typeface="Arial"/>
              </a:rPr>
              <a:t>pa</a:t>
            </a:r>
            <a:r>
              <a:rPr sz="1600" i="1" spc="4" dirty="0" smtClean="0">
                <a:latin typeface="Arial"/>
                <a:cs typeface="Arial"/>
              </a:rPr>
              <a:t>c</a:t>
            </a:r>
            <a:r>
              <a:rPr sz="1600" i="1" spc="0" dirty="0" smtClean="0">
                <a:latin typeface="Arial"/>
                <a:cs typeface="Arial"/>
              </a:rPr>
              <a:t>e</a:t>
            </a:r>
            <a:r>
              <a:rPr sz="1600" i="1" spc="-42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for</a:t>
            </a:r>
            <a:r>
              <a:rPr sz="1600" i="1" spc="1" dirty="0" smtClean="0">
                <a:latin typeface="Arial"/>
                <a:cs typeface="Arial"/>
              </a:rPr>
              <a:t> </a:t>
            </a:r>
            <a:r>
              <a:rPr sz="1600" i="1" spc="4" dirty="0" smtClean="0">
                <a:latin typeface="Arial"/>
                <a:cs typeface="Arial"/>
              </a:rPr>
              <a:t>i</a:t>
            </a:r>
            <a:r>
              <a:rPr sz="1600" i="1" spc="0" dirty="0" smtClean="0">
                <a:latin typeface="Arial"/>
                <a:cs typeface="Arial"/>
              </a:rPr>
              <a:t>ts</a:t>
            </a:r>
            <a:r>
              <a:rPr sz="1600" i="1" spc="-10" dirty="0" smtClean="0">
                <a:latin typeface="Arial"/>
                <a:cs typeface="Arial"/>
              </a:rPr>
              <a:t> </a:t>
            </a:r>
            <a:r>
              <a:rPr sz="1600" i="1" spc="0" dirty="0" smtClean="0">
                <a:latin typeface="Arial"/>
                <a:cs typeface="Arial"/>
              </a:rPr>
              <a:t>operat</a:t>
            </a:r>
            <a:r>
              <a:rPr sz="1600" i="1" spc="4" dirty="0" smtClean="0">
                <a:latin typeface="Arial"/>
                <a:cs typeface="Arial"/>
              </a:rPr>
              <a:t>i</a:t>
            </a:r>
            <a:r>
              <a:rPr sz="1600" i="1" spc="0" dirty="0" smtClean="0">
                <a:latin typeface="Arial"/>
                <a:cs typeface="Arial"/>
              </a:rPr>
              <a:t>on.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140" y="829149"/>
            <a:ext cx="126746" cy="813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sz="1600" spc="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78"/>
              </a:spcBef>
            </a:pPr>
            <a:r>
              <a:rPr sz="1600" spc="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64"/>
              </a:spcBef>
            </a:pPr>
            <a:r>
              <a:rPr sz="1600" spc="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/>
          <p:nvPr/>
        </p:nvSpPr>
        <p:spPr>
          <a:xfrm>
            <a:off x="650240" y="166846"/>
            <a:ext cx="7139637" cy="13513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07986" algn="ct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Adap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ive and No</a:t>
            </a:r>
            <a:r>
              <a:rPr sz="3200" spc="-25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4" dirty="0" smtClean="0">
                <a:solidFill>
                  <a:srgbClr val="C00000"/>
                </a:solidFill>
                <a:latin typeface="Arial"/>
                <a:cs typeface="Arial"/>
              </a:rPr>
              <a:t>-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Adap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ive Sorting</a:t>
            </a:r>
            <a:endParaRPr sz="3200">
              <a:latin typeface="Arial"/>
              <a:cs typeface="Arial"/>
            </a:endParaRPr>
          </a:p>
          <a:p>
            <a:pPr marL="3021777" marR="2313347" algn="ctr">
              <a:lnSpc>
                <a:spcPct val="95825"/>
              </a:lnSpc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Alg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rithm</a:t>
            </a:r>
            <a:endParaRPr sz="3200">
              <a:latin typeface="Arial"/>
              <a:cs typeface="Arial"/>
            </a:endParaRPr>
          </a:p>
          <a:p>
            <a:pPr marL="12700" marR="30518">
              <a:lnSpc>
                <a:spcPct val="95825"/>
              </a:lnSpc>
              <a:spcBef>
                <a:spcPts val="275"/>
              </a:spcBef>
            </a:pPr>
            <a:r>
              <a:rPr sz="2700" spc="0" dirty="0" smtClean="0">
                <a:latin typeface="Arial"/>
                <a:cs typeface="Arial"/>
              </a:rPr>
              <a:t>Adaptive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sor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ing algorithm</a:t>
            </a:r>
            <a:endParaRPr sz="27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7340" y="1149877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4540" y="1555654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51356" y="1555654"/>
            <a:ext cx="7256628" cy="21959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5850">
              <a:lnSpc>
                <a:spcPts val="2300"/>
              </a:lnSpc>
              <a:spcBef>
                <a:spcPts val="320"/>
              </a:spcBef>
            </a:pPr>
            <a:r>
              <a:rPr sz="2400" spc="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takes </a:t>
            </a:r>
            <a:r>
              <a:rPr sz="2400" spc="-9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dva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tage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of</a:t>
            </a:r>
            <a:r>
              <a:rPr sz="2400" spc="-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alre</a:t>
            </a:r>
            <a:r>
              <a:rPr sz="2400" spc="-4" dirty="0" smtClean="0">
                <a:latin typeface="Arial"/>
                <a:cs typeface="Arial"/>
              </a:rPr>
              <a:t>a</a:t>
            </a:r>
            <a:r>
              <a:rPr sz="2400" spc="0" dirty="0" smtClean="0">
                <a:latin typeface="Arial"/>
                <a:cs typeface="Arial"/>
              </a:rPr>
              <a:t>dy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'sorted'</a:t>
            </a:r>
            <a:r>
              <a:rPr sz="2400" spc="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el</a:t>
            </a:r>
            <a:r>
              <a:rPr sz="2400" spc="-9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ments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 l</a:t>
            </a:r>
            <a:r>
              <a:rPr sz="2400" spc="-9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 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s 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o</a:t>
            </a:r>
            <a:r>
              <a:rPr sz="2400" spc="-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be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ed.</a:t>
            </a:r>
            <a:endParaRPr sz="2400">
              <a:latin typeface="Arial"/>
              <a:cs typeface="Arial"/>
            </a:endParaRPr>
          </a:p>
          <a:p>
            <a:pPr marL="12700" marR="31111">
              <a:lnSpc>
                <a:spcPts val="2685"/>
              </a:lnSpc>
              <a:spcBef>
                <a:spcPts val="189"/>
              </a:spcBef>
            </a:pPr>
            <a:r>
              <a:rPr sz="3600" spc="0" baseline="-2415" dirty="0" smtClean="0">
                <a:latin typeface="Arial"/>
                <a:cs typeface="Arial"/>
              </a:rPr>
              <a:t>w</a:t>
            </a:r>
            <a:r>
              <a:rPr sz="3600" spc="-9" baseline="-2415" dirty="0" smtClean="0">
                <a:latin typeface="Arial"/>
                <a:cs typeface="Arial"/>
              </a:rPr>
              <a:t>h</a:t>
            </a:r>
            <a:r>
              <a:rPr sz="3600" spc="0" baseline="-2415" dirty="0" smtClean="0">
                <a:latin typeface="Arial"/>
                <a:cs typeface="Arial"/>
              </a:rPr>
              <a:t>i</a:t>
            </a:r>
            <a:r>
              <a:rPr sz="3600" spc="-9" baseline="-2415" dirty="0" smtClean="0">
                <a:latin typeface="Arial"/>
                <a:cs typeface="Arial"/>
              </a:rPr>
              <a:t>l</a:t>
            </a:r>
            <a:r>
              <a:rPr sz="3600" spc="0" baseline="-2415" dirty="0" smtClean="0">
                <a:latin typeface="Arial"/>
                <a:cs typeface="Arial"/>
              </a:rPr>
              <a:t>e</a:t>
            </a:r>
            <a:r>
              <a:rPr sz="3600" spc="25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sorting</a:t>
            </a:r>
            <a:r>
              <a:rPr sz="3600" spc="9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if the</a:t>
            </a:r>
            <a:r>
              <a:rPr sz="3600" spc="-9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so</a:t>
            </a:r>
            <a:r>
              <a:rPr sz="3600" spc="-9" baseline="-2415" dirty="0" smtClean="0">
                <a:latin typeface="Arial"/>
                <a:cs typeface="Arial"/>
              </a:rPr>
              <a:t>u</a:t>
            </a:r>
            <a:r>
              <a:rPr sz="3600" spc="0" baseline="-2415" dirty="0" smtClean="0">
                <a:latin typeface="Arial"/>
                <a:cs typeface="Arial"/>
              </a:rPr>
              <a:t>rce</a:t>
            </a:r>
            <a:r>
              <a:rPr sz="3600" spc="14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l</a:t>
            </a:r>
            <a:r>
              <a:rPr sz="3600" spc="-9" baseline="-2415" dirty="0" smtClean="0">
                <a:latin typeface="Arial"/>
                <a:cs typeface="Arial"/>
              </a:rPr>
              <a:t>i</a:t>
            </a:r>
            <a:r>
              <a:rPr sz="3600" spc="0" baseline="-2415" dirty="0" smtClean="0">
                <a:latin typeface="Arial"/>
                <a:cs typeface="Arial"/>
              </a:rPr>
              <a:t>st has some</a:t>
            </a:r>
            <a:r>
              <a:rPr sz="3600" spc="-9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e</a:t>
            </a:r>
            <a:r>
              <a:rPr sz="3600" spc="-9" baseline="-2415" dirty="0" smtClean="0">
                <a:latin typeface="Arial"/>
                <a:cs typeface="Arial"/>
              </a:rPr>
              <a:t>l</a:t>
            </a:r>
            <a:r>
              <a:rPr sz="3600" spc="0" baseline="-2415" dirty="0" smtClean="0">
                <a:latin typeface="Arial"/>
                <a:cs typeface="Arial"/>
              </a:rPr>
              <a:t>eme</a:t>
            </a:r>
            <a:r>
              <a:rPr sz="3600" spc="-4" baseline="-2415" dirty="0" smtClean="0">
                <a:latin typeface="Arial"/>
                <a:cs typeface="Arial"/>
              </a:rPr>
              <a:t>n</a:t>
            </a:r>
            <a:r>
              <a:rPr sz="3600" spc="0" baseline="-2415" dirty="0" smtClean="0">
                <a:latin typeface="Arial"/>
                <a:cs typeface="Arial"/>
              </a:rPr>
              <a:t>t</a:t>
            </a:r>
            <a:endParaRPr sz="2400">
              <a:latin typeface="Arial"/>
              <a:cs typeface="Arial"/>
            </a:endParaRPr>
          </a:p>
          <a:p>
            <a:pPr marL="12700" marR="31111">
              <a:lnSpc>
                <a:spcPts val="2380"/>
              </a:lnSpc>
            </a:pPr>
            <a:r>
              <a:rPr sz="3600" spc="0" baseline="1207" dirty="0" smtClean="0">
                <a:latin typeface="Arial"/>
                <a:cs typeface="Arial"/>
              </a:rPr>
              <a:t>alre</a:t>
            </a:r>
            <a:r>
              <a:rPr sz="3600" spc="-4" baseline="1207" dirty="0" smtClean="0">
                <a:latin typeface="Arial"/>
                <a:cs typeface="Arial"/>
              </a:rPr>
              <a:t>a</a:t>
            </a:r>
            <a:r>
              <a:rPr sz="3600" spc="0" baseline="1207" dirty="0" smtClean="0">
                <a:latin typeface="Arial"/>
                <a:cs typeface="Arial"/>
              </a:rPr>
              <a:t>dy</a:t>
            </a:r>
            <a:r>
              <a:rPr sz="3600" spc="14" baseline="1207" dirty="0" smtClean="0">
                <a:latin typeface="Arial"/>
                <a:cs typeface="Arial"/>
              </a:rPr>
              <a:t> </a:t>
            </a:r>
            <a:r>
              <a:rPr sz="3600" spc="0" baseline="1207" dirty="0" smtClean="0">
                <a:latin typeface="Arial"/>
                <a:cs typeface="Arial"/>
              </a:rPr>
              <a:t>sor</a:t>
            </a:r>
            <a:r>
              <a:rPr sz="3600" spc="4" baseline="1207" dirty="0" smtClean="0">
                <a:latin typeface="Arial"/>
                <a:cs typeface="Arial"/>
              </a:rPr>
              <a:t>t</a:t>
            </a:r>
            <a:r>
              <a:rPr sz="3600" spc="0" baseline="1207" dirty="0" smtClean="0">
                <a:latin typeface="Arial"/>
                <a:cs typeface="Arial"/>
              </a:rPr>
              <a:t>ed</a:t>
            </a:r>
            <a:endParaRPr sz="2400">
              <a:latin typeface="Arial"/>
              <a:cs typeface="Arial"/>
            </a:endParaRPr>
          </a:p>
          <a:p>
            <a:pPr marL="411937" indent="-228549">
              <a:lnSpc>
                <a:spcPts val="1920"/>
              </a:lnSpc>
              <a:spcBef>
                <a:spcPts val="416"/>
              </a:spcBef>
              <a:tabLst>
                <a:tab pos="406400" algn="l"/>
              </a:tabLst>
            </a:pPr>
            <a:r>
              <a:rPr sz="2000" spc="0" dirty="0" smtClean="0">
                <a:latin typeface="Arial"/>
                <a:cs typeface="Arial"/>
              </a:rPr>
              <a:t>•	</a:t>
            </a:r>
            <a:r>
              <a:rPr sz="2000" spc="-4" dirty="0" smtClean="0">
                <a:latin typeface="Arial"/>
                <a:cs typeface="Arial"/>
              </a:rPr>
              <a:t>A</a:t>
            </a:r>
            <a:r>
              <a:rPr sz="2000" spc="0" dirty="0" smtClean="0">
                <a:latin typeface="Arial"/>
                <a:cs typeface="Arial"/>
              </a:rPr>
              <a:t>dapti</a:t>
            </a:r>
            <a:r>
              <a:rPr sz="2000" spc="-4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e algo</a:t>
            </a:r>
            <a:r>
              <a:rPr sz="2000" spc="9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ithms</a:t>
            </a:r>
            <a:r>
              <a:rPr sz="2000" spc="-3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will</a:t>
            </a:r>
            <a:r>
              <a:rPr sz="2000" spc="2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take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this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into a</a:t>
            </a:r>
            <a:r>
              <a:rPr sz="2000" spc="4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c</a:t>
            </a:r>
            <a:r>
              <a:rPr sz="2000" spc="4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unt</a:t>
            </a:r>
            <a:r>
              <a:rPr sz="2000" spc="-3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will</a:t>
            </a:r>
            <a:r>
              <a:rPr sz="2000" spc="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try</a:t>
            </a:r>
            <a:r>
              <a:rPr sz="2000" spc="-1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not </a:t>
            </a:r>
            <a:r>
              <a:rPr sz="2000" spc="4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4" dirty="0" smtClean="0">
                <a:latin typeface="Arial"/>
                <a:cs typeface="Arial"/>
              </a:rPr>
              <a:t>-</a:t>
            </a:r>
            <a:r>
              <a:rPr sz="2000" spc="0" dirty="0" smtClean="0">
                <a:latin typeface="Arial"/>
                <a:cs typeface="Arial"/>
              </a:rPr>
              <a:t>o</a:t>
            </a:r>
            <a:r>
              <a:rPr sz="2000" spc="4" dirty="0" smtClean="0">
                <a:latin typeface="Arial"/>
                <a:cs typeface="Arial"/>
              </a:rPr>
              <a:t>r</a:t>
            </a:r>
            <a:r>
              <a:rPr sz="2000" spc="0" dirty="0" smtClean="0">
                <a:latin typeface="Arial"/>
                <a:cs typeface="Arial"/>
              </a:rPr>
              <a:t>d</a:t>
            </a:r>
            <a:r>
              <a:rPr sz="2000" spc="-9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r</a:t>
            </a:r>
            <a:r>
              <a:rPr sz="2000" spc="-4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them.</a:t>
            </a:r>
            <a:endParaRPr sz="2000">
              <a:latin typeface="Arial"/>
              <a:cs typeface="Arial"/>
            </a:endParaRPr>
          </a:p>
          <a:p>
            <a:pPr marL="12700" marR="31111">
              <a:lnSpc>
                <a:spcPct val="95825"/>
              </a:lnSpc>
              <a:spcBef>
                <a:spcPts val="64"/>
              </a:spcBef>
            </a:pPr>
            <a:r>
              <a:rPr sz="2400" spc="-4" dirty="0" smtClean="0">
                <a:latin typeface="Arial"/>
                <a:cs typeface="Arial"/>
              </a:rPr>
              <a:t>Eg</a:t>
            </a:r>
            <a:r>
              <a:rPr sz="2400" spc="0" dirty="0" smtClean="0">
                <a:latin typeface="Arial"/>
                <a:cs typeface="Arial"/>
              </a:rPr>
              <a:t>: Insertion Sort,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she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sort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64540" y="2214156"/>
            <a:ext cx="240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19937" y="2863231"/>
            <a:ext cx="275835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to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4540" y="3421411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340" y="4204608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0240" y="4204608"/>
            <a:ext cx="4783886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No</a:t>
            </a:r>
            <a:r>
              <a:rPr sz="2700" spc="-4" dirty="0" smtClean="0">
                <a:latin typeface="Arial"/>
                <a:cs typeface="Arial"/>
              </a:rPr>
              <a:t>n</a:t>
            </a:r>
            <a:r>
              <a:rPr sz="2700" spc="0" dirty="0" smtClean="0">
                <a:latin typeface="Arial"/>
                <a:cs typeface="Arial"/>
              </a:rPr>
              <a:t>-Adaptive sor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ing algorithm</a:t>
            </a:r>
            <a:endParaRPr sz="2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4540" y="4610385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1356" y="4610385"/>
            <a:ext cx="4500773" cy="16472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4121">
              <a:lnSpc>
                <a:spcPts val="2300"/>
              </a:lnSpc>
              <a:spcBef>
                <a:spcPts val="320"/>
              </a:spcBef>
            </a:pPr>
            <a:r>
              <a:rPr sz="2400" spc="0" dirty="0" smtClean="0">
                <a:latin typeface="Arial"/>
                <a:cs typeface="Arial"/>
              </a:rPr>
              <a:t>w</a:t>
            </a:r>
            <a:r>
              <a:rPr sz="2400" spc="-4" dirty="0" smtClean="0">
                <a:latin typeface="Arial"/>
                <a:cs typeface="Arial"/>
              </a:rPr>
              <a:t>h</a:t>
            </a:r>
            <a:r>
              <a:rPr sz="2400" spc="0" dirty="0" smtClean="0">
                <a:latin typeface="Arial"/>
                <a:cs typeface="Arial"/>
              </a:rPr>
              <a:t>ich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do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 not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take i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to</a:t>
            </a:r>
            <a:r>
              <a:rPr sz="2400" spc="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accou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t are already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sor</a:t>
            </a:r>
            <a:r>
              <a:rPr sz="2400" spc="4" dirty="0" smtClean="0">
                <a:latin typeface="Arial"/>
                <a:cs typeface="Arial"/>
              </a:rPr>
              <a:t>t</a:t>
            </a:r>
            <a:r>
              <a:rPr sz="2400" spc="0" dirty="0" smtClean="0">
                <a:latin typeface="Arial"/>
                <a:cs typeface="Arial"/>
              </a:rPr>
              <a:t>ed.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685"/>
              </a:lnSpc>
              <a:spcBef>
                <a:spcPts val="189"/>
              </a:spcBef>
            </a:pPr>
            <a:r>
              <a:rPr sz="3600" spc="0" baseline="-2415" dirty="0" smtClean="0">
                <a:latin typeface="Arial"/>
                <a:cs typeface="Arial"/>
              </a:rPr>
              <a:t>F</a:t>
            </a:r>
            <a:r>
              <a:rPr sz="3600" spc="-4" baseline="-2415" dirty="0" smtClean="0">
                <a:latin typeface="Arial"/>
                <a:cs typeface="Arial"/>
              </a:rPr>
              <a:t>o</a:t>
            </a:r>
            <a:r>
              <a:rPr sz="3600" spc="0" baseline="-2415" dirty="0" smtClean="0">
                <a:latin typeface="Arial"/>
                <a:cs typeface="Arial"/>
              </a:rPr>
              <a:t>rce ev</a:t>
            </a:r>
            <a:r>
              <a:rPr sz="3600" spc="-9" baseline="-2415" dirty="0" smtClean="0">
                <a:latin typeface="Arial"/>
                <a:cs typeface="Arial"/>
              </a:rPr>
              <a:t>e</a:t>
            </a:r>
            <a:r>
              <a:rPr sz="3600" spc="0" baseline="-2415" dirty="0" smtClean="0">
                <a:latin typeface="Arial"/>
                <a:cs typeface="Arial"/>
              </a:rPr>
              <a:t>ry s</a:t>
            </a:r>
            <a:r>
              <a:rPr sz="3600" spc="-9" baseline="-2415" dirty="0" smtClean="0">
                <a:latin typeface="Arial"/>
                <a:cs typeface="Arial"/>
              </a:rPr>
              <a:t>i</a:t>
            </a:r>
            <a:r>
              <a:rPr sz="3600" spc="0" baseline="-2415" dirty="0" smtClean="0">
                <a:latin typeface="Arial"/>
                <a:cs typeface="Arial"/>
              </a:rPr>
              <a:t>n</a:t>
            </a:r>
            <a:r>
              <a:rPr sz="3600" spc="-4" baseline="-2415" dirty="0" smtClean="0">
                <a:latin typeface="Arial"/>
                <a:cs typeface="Arial"/>
              </a:rPr>
              <a:t>g</a:t>
            </a:r>
            <a:r>
              <a:rPr sz="3600" spc="0" baseline="-2415" dirty="0" smtClean="0">
                <a:latin typeface="Arial"/>
                <a:cs typeface="Arial"/>
              </a:rPr>
              <a:t>le</a:t>
            </a:r>
            <a:r>
              <a:rPr sz="3600" spc="29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e</a:t>
            </a:r>
            <a:r>
              <a:rPr sz="3600" spc="-9" baseline="-2415" dirty="0" smtClean="0">
                <a:latin typeface="Arial"/>
                <a:cs typeface="Arial"/>
              </a:rPr>
              <a:t>l</a:t>
            </a:r>
            <a:r>
              <a:rPr sz="3600" spc="0" baseline="-2415" dirty="0" smtClean="0">
                <a:latin typeface="Arial"/>
                <a:cs typeface="Arial"/>
              </a:rPr>
              <a:t>eme</a:t>
            </a:r>
            <a:r>
              <a:rPr sz="3600" spc="-4" baseline="-2415" dirty="0" smtClean="0">
                <a:latin typeface="Arial"/>
                <a:cs typeface="Arial"/>
              </a:rPr>
              <a:t>n</a:t>
            </a:r>
            <a:r>
              <a:rPr sz="3600" spc="0" baseline="-2415" dirty="0" smtClean="0">
                <a:latin typeface="Arial"/>
                <a:cs typeface="Arial"/>
              </a:rPr>
              <a:t>t</a:t>
            </a:r>
            <a:r>
              <a:rPr sz="3600" spc="9" baseline="-2415" dirty="0" smtClean="0">
                <a:latin typeface="Arial"/>
                <a:cs typeface="Arial"/>
              </a:rPr>
              <a:t> </a:t>
            </a:r>
            <a:r>
              <a:rPr sz="3600" spc="0" baseline="-2415" dirty="0" smtClean="0">
                <a:latin typeface="Arial"/>
                <a:cs typeface="Arial"/>
              </a:rPr>
              <a:t>to be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ts val="2380"/>
              </a:lnSpc>
            </a:pPr>
            <a:r>
              <a:rPr sz="3600" spc="0" baseline="1207" dirty="0" smtClean="0">
                <a:latin typeface="Arial"/>
                <a:cs typeface="Arial"/>
              </a:rPr>
              <a:t>their</a:t>
            </a:r>
            <a:r>
              <a:rPr sz="3600" spc="4" baseline="1207" dirty="0" smtClean="0">
                <a:latin typeface="Arial"/>
                <a:cs typeface="Arial"/>
              </a:rPr>
              <a:t> </a:t>
            </a:r>
            <a:r>
              <a:rPr sz="3600" spc="0" baseline="1207" dirty="0" smtClean="0">
                <a:latin typeface="Arial"/>
                <a:cs typeface="Arial"/>
              </a:rPr>
              <a:t>sor</a:t>
            </a:r>
            <a:r>
              <a:rPr sz="3600" spc="4" baseline="1207" dirty="0" smtClean="0">
                <a:latin typeface="Arial"/>
                <a:cs typeface="Arial"/>
              </a:rPr>
              <a:t>t</a:t>
            </a:r>
            <a:r>
              <a:rPr sz="3600" spc="0" baseline="1207" dirty="0" smtClean="0">
                <a:latin typeface="Arial"/>
                <a:cs typeface="Arial"/>
              </a:rPr>
              <a:t>ed</a:t>
            </a:r>
            <a:r>
              <a:rPr sz="3600" spc="-4" baseline="1207" dirty="0" smtClean="0">
                <a:latin typeface="Arial"/>
                <a:cs typeface="Arial"/>
              </a:rPr>
              <a:t>n</a:t>
            </a:r>
            <a:r>
              <a:rPr sz="3600" spc="0" baseline="1207" dirty="0" smtClean="0">
                <a:latin typeface="Arial"/>
                <a:cs typeface="Arial"/>
              </a:rPr>
              <a:t>ess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0"/>
              </a:spcBef>
            </a:pPr>
            <a:r>
              <a:rPr sz="2400" spc="0" dirty="0" smtClean="0">
                <a:latin typeface="Arial"/>
                <a:cs typeface="Arial"/>
              </a:rPr>
              <a:t>S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l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ction</a:t>
            </a:r>
            <a:r>
              <a:rPr sz="2400" spc="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sort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58383" y="4610385"/>
            <a:ext cx="18161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the elements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88098" y="4610385"/>
            <a:ext cx="8501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which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4540" y="5268887"/>
            <a:ext cx="240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8060" y="5268887"/>
            <a:ext cx="183769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latin typeface="Arial"/>
                <a:cs typeface="Arial"/>
              </a:rPr>
              <a:t>r</a:t>
            </a:r>
            <a:r>
              <a:rPr sz="2400" spc="9" dirty="0" smtClean="0">
                <a:latin typeface="Arial"/>
                <a:cs typeface="Arial"/>
              </a:rPr>
              <a:t>e</a:t>
            </a:r>
            <a:r>
              <a:rPr sz="2400" spc="4" dirty="0" smtClean="0">
                <a:latin typeface="Arial"/>
                <a:cs typeface="Arial"/>
              </a:rPr>
              <a:t>-</a:t>
            </a:r>
            <a:r>
              <a:rPr sz="2400" spc="0" dirty="0" smtClean="0">
                <a:latin typeface="Arial"/>
                <a:cs typeface="Arial"/>
              </a:rPr>
              <a:t>ordered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to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08494" y="5268887"/>
            <a:ext cx="107007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co</a:t>
            </a:r>
            <a:r>
              <a:rPr sz="2400" spc="-9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firm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540" y="5927451"/>
            <a:ext cx="240588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2675382" y="250666"/>
            <a:ext cx="38601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Appl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cation 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f sorting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340" y="847782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Arial"/>
                <a:cs typeface="Arial"/>
              </a:rPr>
              <a:t>•</a:t>
            </a:r>
            <a:endParaRPr sz="2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240" y="847782"/>
            <a:ext cx="7467228" cy="9462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5492">
              <a:lnSpc>
                <a:spcPts val="2650"/>
              </a:lnSpc>
              <a:spcBef>
                <a:spcPts val="132"/>
              </a:spcBef>
            </a:pPr>
            <a:r>
              <a:rPr sz="2500" i="1" spc="0" dirty="0" smtClean="0">
                <a:latin typeface="Arial"/>
                <a:cs typeface="Arial"/>
              </a:rPr>
              <a:t>Se</a:t>
            </a:r>
            <a:r>
              <a:rPr sz="2500" i="1" spc="9" dirty="0" smtClean="0">
                <a:latin typeface="Arial"/>
                <a:cs typeface="Arial"/>
              </a:rPr>
              <a:t>a</a:t>
            </a:r>
            <a:r>
              <a:rPr sz="2500" i="1" spc="0" dirty="0" smtClean="0">
                <a:latin typeface="Arial"/>
                <a:cs typeface="Arial"/>
              </a:rPr>
              <a:t>rching</a:t>
            </a:r>
            <a:endParaRPr sz="2500">
              <a:latin typeface="Arial"/>
              <a:cs typeface="Arial"/>
            </a:endParaRPr>
          </a:p>
          <a:p>
            <a:pPr marL="413816" indent="-286816">
              <a:lnSpc>
                <a:spcPts val="2110"/>
              </a:lnSpc>
              <a:spcBef>
                <a:spcPts val="452"/>
              </a:spcBef>
              <a:tabLst>
                <a:tab pos="406400" algn="l"/>
              </a:tabLst>
            </a:pPr>
            <a:r>
              <a:rPr sz="2200" spc="0" dirty="0" smtClean="0">
                <a:latin typeface="Arial"/>
                <a:cs typeface="Arial"/>
              </a:rPr>
              <a:t>–	Bi</a:t>
            </a:r>
            <a:r>
              <a:rPr sz="2200" spc="4" dirty="0" smtClean="0">
                <a:latin typeface="Arial"/>
                <a:cs typeface="Arial"/>
              </a:rPr>
              <a:t>n</a:t>
            </a:r>
            <a:r>
              <a:rPr sz="2200" spc="0" dirty="0" smtClean="0">
                <a:latin typeface="Arial"/>
                <a:cs typeface="Arial"/>
              </a:rPr>
              <a:t>ary</a:t>
            </a:r>
            <a:r>
              <a:rPr sz="2200" spc="-4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ar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-66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na</a:t>
            </a:r>
            <a:r>
              <a:rPr sz="2200" spc="4" dirty="0" smtClean="0">
                <a:latin typeface="Arial"/>
                <a:cs typeface="Arial"/>
              </a:rPr>
              <a:t>b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s</a:t>
            </a:r>
            <a:r>
              <a:rPr sz="2200" spc="-7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you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to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23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wh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r</a:t>
            </a:r>
            <a:r>
              <a:rPr sz="2200" spc="-6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</a:t>
            </a:r>
            <a:r>
              <a:rPr sz="2200" spc="-2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it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m</a:t>
            </a:r>
            <a:r>
              <a:rPr sz="2200" spc="-3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 d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na</a:t>
            </a:r>
            <a:r>
              <a:rPr sz="2200" spc="4" dirty="0" smtClean="0">
                <a:latin typeface="Arial"/>
                <a:cs typeface="Arial"/>
              </a:rPr>
              <a:t>r</a:t>
            </a:r>
            <a:r>
              <a:rPr sz="2200" spc="0" dirty="0" smtClean="0">
                <a:latin typeface="Arial"/>
                <a:cs typeface="Arial"/>
              </a:rPr>
              <a:t>y</a:t>
            </a:r>
            <a:r>
              <a:rPr sz="2200" spc="-9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 </a:t>
            </a:r>
            <a:r>
              <a:rPr sz="2200" spc="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time,</a:t>
            </a:r>
            <a:r>
              <a:rPr sz="2200" spc="-2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on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3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k</a:t>
            </a:r>
            <a:r>
              <a:rPr sz="2200" spc="0" dirty="0" smtClean="0">
                <a:latin typeface="Arial"/>
                <a:cs typeface="Arial"/>
              </a:rPr>
              <a:t>eys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are</a:t>
            </a:r>
            <a:r>
              <a:rPr sz="2200" spc="-3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ort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19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340" y="2167700"/>
            <a:ext cx="184048" cy="342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5"/>
              </a:lnSpc>
              <a:spcBef>
                <a:spcPts val="132"/>
              </a:spcBef>
            </a:pPr>
            <a:r>
              <a:rPr sz="2500" spc="0" dirty="0" smtClean="0">
                <a:latin typeface="Arial"/>
                <a:cs typeface="Arial"/>
              </a:rPr>
              <a:t>•</a:t>
            </a:r>
            <a:endParaRPr sz="25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240" y="2167700"/>
            <a:ext cx="1748004" cy="342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5"/>
              </a:lnSpc>
              <a:spcBef>
                <a:spcPts val="132"/>
              </a:spcBef>
            </a:pPr>
            <a:r>
              <a:rPr sz="2500" i="1" spc="0" dirty="0" smtClean="0">
                <a:latin typeface="Arial"/>
                <a:cs typeface="Arial"/>
              </a:rPr>
              <a:t>Closest</a:t>
            </a:r>
            <a:r>
              <a:rPr sz="2500" i="1" spc="-83" dirty="0" smtClean="0">
                <a:latin typeface="Arial"/>
                <a:cs typeface="Arial"/>
              </a:rPr>
              <a:t> </a:t>
            </a:r>
            <a:r>
              <a:rPr sz="2500" i="1" spc="0" dirty="0" smtClean="0">
                <a:latin typeface="Arial"/>
                <a:cs typeface="Arial"/>
              </a:rPr>
              <a:t>pair</a:t>
            </a:r>
            <a:endParaRPr sz="2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4540" y="2541720"/>
            <a:ext cx="222297" cy="639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–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200" spc="0" dirty="0" smtClean="0">
                <a:latin typeface="Arial"/>
                <a:cs typeface="Arial"/>
              </a:rPr>
              <a:t>–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1356" y="2541720"/>
            <a:ext cx="7188905" cy="1511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5492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Given</a:t>
            </a:r>
            <a:r>
              <a:rPr sz="2200" spc="-4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et</a:t>
            </a:r>
            <a:r>
              <a:rPr sz="2200" spc="-29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f</a:t>
            </a:r>
            <a:r>
              <a:rPr sz="2200" spc="-2" dirty="0" smtClean="0">
                <a:latin typeface="Arial"/>
                <a:cs typeface="Arial"/>
              </a:rPr>
              <a:t> </a:t>
            </a:r>
            <a:r>
              <a:rPr sz="2200" i="1" spc="0" dirty="0" smtClean="0">
                <a:latin typeface="Arial"/>
                <a:cs typeface="Arial"/>
              </a:rPr>
              <a:t>n</a:t>
            </a:r>
            <a:r>
              <a:rPr sz="2200" i="1" spc="-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numb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rs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110"/>
              </a:lnSpc>
              <a:spcBef>
                <a:spcPts val="473"/>
              </a:spcBef>
            </a:pPr>
            <a:r>
              <a:rPr sz="2200" spc="0" dirty="0" smtClean="0">
                <a:latin typeface="Arial"/>
                <a:cs typeface="Arial"/>
              </a:rPr>
              <a:t>F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nd</a:t>
            </a:r>
            <a:r>
              <a:rPr sz="2200" spc="-3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pa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r</a:t>
            </a:r>
            <a:r>
              <a:rPr sz="2200" spc="-3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of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4" dirty="0" smtClean="0">
                <a:latin typeface="Arial"/>
                <a:cs typeface="Arial"/>
              </a:rPr>
              <a:t>u</a:t>
            </a:r>
            <a:r>
              <a:rPr sz="2200" spc="0" dirty="0" smtClean="0">
                <a:latin typeface="Arial"/>
                <a:cs typeface="Arial"/>
              </a:rPr>
              <a:t>mbers</a:t>
            </a:r>
            <a:r>
              <a:rPr sz="2200" spc="-5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ve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the</a:t>
            </a:r>
            <a:r>
              <a:rPr sz="2200" spc="-30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mal</a:t>
            </a:r>
            <a:r>
              <a:rPr sz="2200" spc="4" dirty="0" smtClean="0">
                <a:latin typeface="Arial"/>
                <a:cs typeface="Arial"/>
              </a:rPr>
              <a:t>l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-7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-34" dirty="0" smtClean="0">
                <a:latin typeface="Arial"/>
                <a:cs typeface="Arial"/>
              </a:rPr>
              <a:t>f</a:t>
            </a:r>
            <a:r>
              <a:rPr sz="2200" spc="0" dirty="0" smtClean="0">
                <a:latin typeface="Arial"/>
                <a:cs typeface="Arial"/>
              </a:rPr>
              <a:t>fer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e be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ween</a:t>
            </a:r>
            <a:r>
              <a:rPr sz="2200" spc="-5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m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465"/>
              </a:lnSpc>
              <a:spcBef>
                <a:spcPts val="172"/>
              </a:spcBef>
            </a:pPr>
            <a:r>
              <a:rPr sz="3300" spc="0" baseline="-2635" dirty="0" smtClean="0">
                <a:latin typeface="Arial"/>
                <a:cs typeface="Arial"/>
              </a:rPr>
              <a:t>After</a:t>
            </a:r>
            <a:r>
              <a:rPr sz="3300" spc="-26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the</a:t>
            </a:r>
            <a:r>
              <a:rPr sz="3300" spc="-30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n</a:t>
            </a:r>
            <a:r>
              <a:rPr sz="3300" spc="4" baseline="-2635" dirty="0" smtClean="0">
                <a:latin typeface="Arial"/>
                <a:cs typeface="Arial"/>
              </a:rPr>
              <a:t>u</a:t>
            </a:r>
            <a:r>
              <a:rPr sz="3300" spc="0" baseline="-2635" dirty="0" smtClean="0">
                <a:latin typeface="Arial"/>
                <a:cs typeface="Arial"/>
              </a:rPr>
              <a:t>mbers</a:t>
            </a:r>
            <a:r>
              <a:rPr sz="3300" spc="-70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are</a:t>
            </a:r>
            <a:r>
              <a:rPr sz="3300" spc="-16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s</a:t>
            </a:r>
            <a:r>
              <a:rPr sz="3300" spc="4" baseline="-2635" dirty="0" smtClean="0">
                <a:latin typeface="Arial"/>
                <a:cs typeface="Arial"/>
              </a:rPr>
              <a:t>o</a:t>
            </a:r>
            <a:r>
              <a:rPr sz="3300" spc="0" baseline="-2635" dirty="0" smtClean="0">
                <a:latin typeface="Arial"/>
                <a:cs typeface="Arial"/>
              </a:rPr>
              <a:t>rte</a:t>
            </a:r>
            <a:r>
              <a:rPr sz="3300" spc="4" baseline="-2635" dirty="0" smtClean="0">
                <a:latin typeface="Arial"/>
                <a:cs typeface="Arial"/>
              </a:rPr>
              <a:t>d</a:t>
            </a:r>
            <a:r>
              <a:rPr sz="3300" spc="0" baseline="-2635" dirty="0" smtClean="0">
                <a:latin typeface="Arial"/>
                <a:cs typeface="Arial"/>
              </a:rPr>
              <a:t>,</a:t>
            </a:r>
            <a:r>
              <a:rPr sz="3300" spc="-46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the</a:t>
            </a:r>
            <a:r>
              <a:rPr sz="3300" spc="-30" baseline="-2635" dirty="0" smtClean="0">
                <a:latin typeface="Arial"/>
                <a:cs typeface="Arial"/>
              </a:rPr>
              <a:t> </a:t>
            </a:r>
            <a:r>
              <a:rPr sz="3300" spc="4" baseline="-2635" dirty="0" smtClean="0">
                <a:latin typeface="Arial"/>
                <a:cs typeface="Arial"/>
              </a:rPr>
              <a:t>c</a:t>
            </a:r>
            <a:r>
              <a:rPr sz="3300" spc="0" baseline="-2635" dirty="0" smtClean="0">
                <a:latin typeface="Arial"/>
                <a:cs typeface="Arial"/>
              </a:rPr>
              <a:t>l</a:t>
            </a:r>
            <a:r>
              <a:rPr sz="3300" spc="4" baseline="-2635" dirty="0" smtClean="0">
                <a:latin typeface="Arial"/>
                <a:cs typeface="Arial"/>
              </a:rPr>
              <a:t>o</a:t>
            </a:r>
            <a:r>
              <a:rPr sz="3300" spc="0" baseline="-2635" dirty="0" smtClean="0">
                <a:latin typeface="Arial"/>
                <a:cs typeface="Arial"/>
              </a:rPr>
              <a:t>s</a:t>
            </a:r>
            <a:r>
              <a:rPr sz="3300" spc="4" baseline="-2635" dirty="0" smtClean="0">
                <a:latin typeface="Arial"/>
                <a:cs typeface="Arial"/>
              </a:rPr>
              <a:t>e</a:t>
            </a:r>
            <a:r>
              <a:rPr sz="3300" spc="0" baseline="-2635" dirty="0" smtClean="0">
                <a:latin typeface="Arial"/>
                <a:cs typeface="Arial"/>
              </a:rPr>
              <a:t>st</a:t>
            </a:r>
            <a:r>
              <a:rPr sz="3300" spc="-68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pa</a:t>
            </a:r>
            <a:r>
              <a:rPr sz="3300" spc="9" baseline="-2635" dirty="0" smtClean="0">
                <a:latin typeface="Arial"/>
                <a:cs typeface="Arial"/>
              </a:rPr>
              <a:t>i</a:t>
            </a:r>
            <a:r>
              <a:rPr sz="3300" spc="0" baseline="-2635" dirty="0" smtClean="0">
                <a:latin typeface="Arial"/>
                <a:cs typeface="Arial"/>
              </a:rPr>
              <a:t>r</a:t>
            </a:r>
            <a:r>
              <a:rPr sz="3300" spc="-36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of</a:t>
            </a:r>
            <a:r>
              <a:rPr sz="3300" spc="-18" baseline="-2635" dirty="0" smtClean="0">
                <a:latin typeface="Arial"/>
                <a:cs typeface="Arial"/>
              </a:rPr>
              <a:t> </a:t>
            </a:r>
            <a:r>
              <a:rPr sz="3300" spc="0" baseline="-2635" dirty="0" smtClean="0">
                <a:latin typeface="Arial"/>
                <a:cs typeface="Arial"/>
              </a:rPr>
              <a:t>n</a:t>
            </a:r>
            <a:r>
              <a:rPr sz="3300" spc="4" baseline="-2635" dirty="0" smtClean="0">
                <a:latin typeface="Arial"/>
                <a:cs typeface="Arial"/>
              </a:rPr>
              <a:t>u</a:t>
            </a:r>
            <a:r>
              <a:rPr sz="3300" spc="0" baseline="-2635" dirty="0" smtClean="0">
                <a:latin typeface="Arial"/>
                <a:cs typeface="Arial"/>
              </a:rPr>
              <a:t>mbers</a:t>
            </a:r>
            <a:endParaRPr sz="2200">
              <a:latin typeface="Arial"/>
              <a:cs typeface="Arial"/>
            </a:endParaRPr>
          </a:p>
          <a:p>
            <a:pPr marL="12700" marR="35492">
              <a:lnSpc>
                <a:spcPts val="2180"/>
              </a:lnSpc>
            </a:pPr>
            <a:r>
              <a:rPr sz="3300" spc="0" baseline="1317" dirty="0" smtClean="0">
                <a:latin typeface="Arial"/>
                <a:cs typeface="Arial"/>
              </a:rPr>
              <a:t>will</a:t>
            </a:r>
            <a:r>
              <a:rPr sz="3300" spc="-30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l</a:t>
            </a:r>
            <a:r>
              <a:rPr sz="3300" spc="4" baseline="1317" dirty="0" smtClean="0">
                <a:latin typeface="Arial"/>
                <a:cs typeface="Arial"/>
              </a:rPr>
              <a:t>i</a:t>
            </a:r>
            <a:r>
              <a:rPr sz="3300" spc="0" baseline="1317" dirty="0" smtClean="0">
                <a:latin typeface="Arial"/>
                <a:cs typeface="Arial"/>
              </a:rPr>
              <a:t>e</a:t>
            </a:r>
            <a:r>
              <a:rPr sz="3300" spc="-21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next</a:t>
            </a:r>
            <a:r>
              <a:rPr sz="3300" spc="-41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to</a:t>
            </a:r>
            <a:r>
              <a:rPr sz="3300" spc="14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ea</a:t>
            </a:r>
            <a:r>
              <a:rPr sz="3300" spc="4" baseline="1317" dirty="0" smtClean="0">
                <a:latin typeface="Arial"/>
                <a:cs typeface="Arial"/>
              </a:rPr>
              <a:t>c</a:t>
            </a:r>
            <a:r>
              <a:rPr sz="3300" spc="0" baseline="1317" dirty="0" smtClean="0">
                <a:latin typeface="Arial"/>
                <a:cs typeface="Arial"/>
              </a:rPr>
              <a:t>h</a:t>
            </a:r>
            <a:r>
              <a:rPr sz="3300" spc="-47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ot</a:t>
            </a:r>
            <a:r>
              <a:rPr sz="3300" spc="4" baseline="1317" dirty="0" smtClean="0">
                <a:latin typeface="Arial"/>
                <a:cs typeface="Arial"/>
              </a:rPr>
              <a:t>h</a:t>
            </a:r>
            <a:r>
              <a:rPr sz="3300" spc="0" baseline="1317" dirty="0" smtClean="0">
                <a:latin typeface="Arial"/>
                <a:cs typeface="Arial"/>
              </a:rPr>
              <a:t>er</a:t>
            </a:r>
            <a:r>
              <a:rPr sz="3300" spc="-50" baseline="1317" dirty="0" smtClean="0">
                <a:latin typeface="Arial"/>
                <a:cs typeface="Arial"/>
              </a:rPr>
              <a:t> </a:t>
            </a:r>
            <a:r>
              <a:rPr sz="3300" spc="4" baseline="1317" dirty="0" smtClean="0">
                <a:latin typeface="Arial"/>
                <a:cs typeface="Arial"/>
              </a:rPr>
              <a:t>s</a:t>
            </a:r>
            <a:r>
              <a:rPr sz="3300" spc="0" baseline="1317" dirty="0" smtClean="0">
                <a:latin typeface="Arial"/>
                <a:cs typeface="Arial"/>
              </a:rPr>
              <a:t>ome</a:t>
            </a:r>
            <a:r>
              <a:rPr sz="3300" spc="-4" baseline="1317" dirty="0" smtClean="0">
                <a:latin typeface="Arial"/>
                <a:cs typeface="Arial"/>
              </a:rPr>
              <a:t>w</a:t>
            </a:r>
            <a:r>
              <a:rPr sz="3300" spc="0" baseline="1317" dirty="0" smtClean="0">
                <a:latin typeface="Arial"/>
                <a:cs typeface="Arial"/>
              </a:rPr>
              <a:t>here</a:t>
            </a:r>
            <a:r>
              <a:rPr sz="3300" spc="-83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in</a:t>
            </a:r>
            <a:r>
              <a:rPr sz="3300" spc="-17" baseline="1317" dirty="0" smtClean="0">
                <a:latin typeface="Arial"/>
                <a:cs typeface="Arial"/>
              </a:rPr>
              <a:t> </a:t>
            </a:r>
            <a:r>
              <a:rPr sz="3300" spc="9" baseline="1317" dirty="0" smtClean="0">
                <a:latin typeface="Arial"/>
                <a:cs typeface="Arial"/>
              </a:rPr>
              <a:t>s</a:t>
            </a:r>
            <a:r>
              <a:rPr sz="3300" spc="0" baseline="1317" dirty="0" smtClean="0">
                <a:latin typeface="Arial"/>
                <a:cs typeface="Arial"/>
              </a:rPr>
              <a:t>orted</a:t>
            </a:r>
            <a:r>
              <a:rPr sz="3300" spc="-41" baseline="1317" dirty="0" smtClean="0">
                <a:latin typeface="Arial"/>
                <a:cs typeface="Arial"/>
              </a:rPr>
              <a:t> </a:t>
            </a:r>
            <a:r>
              <a:rPr sz="3300" spc="0" baseline="1317" dirty="0" smtClean="0">
                <a:latin typeface="Arial"/>
                <a:cs typeface="Arial"/>
              </a:rPr>
              <a:t>orde</a:t>
            </a:r>
            <a:r>
              <a:rPr sz="3300" spc="-114" baseline="1317" dirty="0" smtClean="0">
                <a:latin typeface="Arial"/>
                <a:cs typeface="Arial"/>
              </a:rPr>
              <a:t>r</a:t>
            </a:r>
            <a:r>
              <a:rPr sz="3300" spc="0" baseline="1317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4540" y="3480504"/>
            <a:ext cx="222297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Arial"/>
                <a:cs typeface="Arial"/>
              </a:rPr>
              <a:t>–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4426769"/>
            <a:ext cx="183896" cy="3423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50"/>
              </a:lnSpc>
              <a:spcBef>
                <a:spcPts val="132"/>
              </a:spcBef>
            </a:pPr>
            <a:r>
              <a:rPr sz="2500" spc="0" dirty="0" smtClean="0">
                <a:latin typeface="Arial"/>
                <a:cs typeface="Arial"/>
              </a:rPr>
              <a:t>•</a:t>
            </a:r>
            <a:endParaRPr sz="2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240" y="4426769"/>
            <a:ext cx="7513165" cy="12818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5492">
              <a:lnSpc>
                <a:spcPts val="2650"/>
              </a:lnSpc>
              <a:spcBef>
                <a:spcPts val="132"/>
              </a:spcBef>
            </a:pPr>
            <a:r>
              <a:rPr sz="2500" i="1" spc="0" dirty="0" smtClean="0">
                <a:latin typeface="Arial"/>
                <a:cs typeface="Arial"/>
              </a:rPr>
              <a:t>Ele</a:t>
            </a:r>
            <a:r>
              <a:rPr sz="2500" i="1" spc="-19" dirty="0" smtClean="0">
                <a:latin typeface="Arial"/>
                <a:cs typeface="Arial"/>
              </a:rPr>
              <a:t>m</a:t>
            </a:r>
            <a:r>
              <a:rPr sz="2500" i="1" spc="0" dirty="0" smtClean="0">
                <a:latin typeface="Arial"/>
                <a:cs typeface="Arial"/>
              </a:rPr>
              <a:t>e</a:t>
            </a:r>
            <a:r>
              <a:rPr sz="2500" i="1" spc="4" dirty="0" smtClean="0">
                <a:latin typeface="Arial"/>
                <a:cs typeface="Arial"/>
              </a:rPr>
              <a:t>n</a:t>
            </a:r>
            <a:r>
              <a:rPr sz="2500" i="1" spc="0" dirty="0" smtClean="0">
                <a:latin typeface="Arial"/>
                <a:cs typeface="Arial"/>
              </a:rPr>
              <a:t>t</a:t>
            </a:r>
            <a:r>
              <a:rPr sz="2500" i="1" spc="-59" dirty="0" smtClean="0">
                <a:latin typeface="Arial"/>
                <a:cs typeface="Arial"/>
              </a:rPr>
              <a:t> </a:t>
            </a:r>
            <a:r>
              <a:rPr sz="2500" i="1" spc="0" dirty="0" smtClean="0">
                <a:latin typeface="Arial"/>
                <a:cs typeface="Arial"/>
              </a:rPr>
              <a:t>u</a:t>
            </a:r>
            <a:r>
              <a:rPr sz="2500" i="1" spc="4" dirty="0" smtClean="0">
                <a:latin typeface="Arial"/>
                <a:cs typeface="Arial"/>
              </a:rPr>
              <a:t>n</a:t>
            </a:r>
            <a:r>
              <a:rPr sz="2500" i="1" spc="0" dirty="0" smtClean="0">
                <a:latin typeface="Arial"/>
                <a:cs typeface="Arial"/>
              </a:rPr>
              <a:t>iqu</a:t>
            </a:r>
            <a:r>
              <a:rPr sz="2500" i="1" spc="4" dirty="0" smtClean="0">
                <a:latin typeface="Arial"/>
                <a:cs typeface="Arial"/>
              </a:rPr>
              <a:t>e</a:t>
            </a:r>
            <a:r>
              <a:rPr sz="2500" i="1" spc="0" dirty="0" smtClean="0">
                <a:latin typeface="Arial"/>
                <a:cs typeface="Arial"/>
              </a:rPr>
              <a:t>n</a:t>
            </a:r>
            <a:r>
              <a:rPr sz="2500" i="1" spc="4" dirty="0" smtClean="0">
                <a:latin typeface="Arial"/>
                <a:cs typeface="Arial"/>
              </a:rPr>
              <a:t>e</a:t>
            </a:r>
            <a:r>
              <a:rPr sz="2500" i="1" spc="0" dirty="0" smtClean="0">
                <a:latin typeface="Arial"/>
                <a:cs typeface="Arial"/>
              </a:rPr>
              <a:t>ss</a:t>
            </a:r>
            <a:endParaRPr sz="2500">
              <a:latin typeface="Arial"/>
              <a:cs typeface="Arial"/>
            </a:endParaRPr>
          </a:p>
          <a:p>
            <a:pPr marL="127000" marR="35492">
              <a:lnSpc>
                <a:spcPct val="95825"/>
              </a:lnSpc>
            </a:pPr>
            <a:r>
              <a:rPr sz="2200" spc="0" dirty="0" smtClean="0">
                <a:latin typeface="Arial"/>
                <a:cs typeface="Arial"/>
              </a:rPr>
              <a:t>–</a:t>
            </a:r>
            <a:r>
              <a:rPr sz="2200" spc="4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Are</a:t>
            </a:r>
            <a:r>
              <a:rPr sz="2200" spc="-3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re</a:t>
            </a:r>
            <a:r>
              <a:rPr sz="2200" spc="-3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any</a:t>
            </a:r>
            <a:r>
              <a:rPr sz="2200" spc="-2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du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l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tes</a:t>
            </a:r>
            <a:r>
              <a:rPr sz="2200" spc="-9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in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iven</a:t>
            </a:r>
            <a:r>
              <a:rPr sz="2200" spc="-3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-12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et</a:t>
            </a:r>
            <a:r>
              <a:rPr sz="2200" spc="-29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f</a:t>
            </a:r>
            <a:r>
              <a:rPr sz="2200" spc="27" dirty="0" smtClean="0">
                <a:latin typeface="Arial"/>
                <a:cs typeface="Arial"/>
              </a:rPr>
              <a:t> </a:t>
            </a:r>
            <a:r>
              <a:rPr sz="2200" i="1" spc="0" dirty="0" smtClean="0">
                <a:latin typeface="Arial"/>
                <a:cs typeface="Arial"/>
              </a:rPr>
              <a:t>n</a:t>
            </a:r>
            <a:r>
              <a:rPr sz="2200" i="1" spc="-12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it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ms?</a:t>
            </a:r>
            <a:endParaRPr sz="2200">
              <a:latin typeface="Arial"/>
              <a:cs typeface="Arial"/>
            </a:endParaRPr>
          </a:p>
          <a:p>
            <a:pPr marL="413816" indent="-286816">
              <a:lnSpc>
                <a:spcPts val="2110"/>
              </a:lnSpc>
              <a:spcBef>
                <a:spcPts val="590"/>
              </a:spcBef>
              <a:tabLst>
                <a:tab pos="406400" algn="l"/>
              </a:tabLst>
            </a:pPr>
            <a:r>
              <a:rPr sz="2200" spc="0" dirty="0" smtClean="0">
                <a:latin typeface="Arial"/>
                <a:cs typeface="Arial"/>
              </a:rPr>
              <a:t>–	The</a:t>
            </a:r>
            <a:r>
              <a:rPr sz="2200" spc="-1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most</a:t>
            </a:r>
            <a:r>
              <a:rPr sz="2200" spc="-2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-29" dirty="0" smtClean="0">
                <a:latin typeface="Arial"/>
                <a:cs typeface="Arial"/>
              </a:rPr>
              <a:t>f</a:t>
            </a:r>
            <a:r>
              <a:rPr sz="2200" spc="0" dirty="0" smtClean="0">
                <a:latin typeface="Arial"/>
                <a:cs typeface="Arial"/>
              </a:rPr>
              <a:t>fi</a:t>
            </a:r>
            <a:r>
              <a:rPr sz="2200" spc="9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i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nt</a:t>
            </a:r>
            <a:r>
              <a:rPr sz="2200" spc="-7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alg</a:t>
            </a:r>
            <a:r>
              <a:rPr sz="2200" spc="4" dirty="0" smtClean="0">
                <a:latin typeface="Arial"/>
                <a:cs typeface="Arial"/>
              </a:rPr>
              <a:t>o</a:t>
            </a:r>
            <a:r>
              <a:rPr sz="2200" spc="0" dirty="0" smtClean="0">
                <a:latin typeface="Arial"/>
                <a:cs typeface="Arial"/>
              </a:rPr>
              <a:t>ri</a:t>
            </a:r>
            <a:r>
              <a:rPr sz="2200" spc="4" dirty="0" smtClean="0">
                <a:latin typeface="Arial"/>
                <a:cs typeface="Arial"/>
              </a:rPr>
              <a:t>t</a:t>
            </a:r>
            <a:r>
              <a:rPr sz="2200" spc="0" dirty="0" smtClean="0">
                <a:latin typeface="Arial"/>
                <a:cs typeface="Arial"/>
              </a:rPr>
              <a:t>hm</a:t>
            </a:r>
            <a:r>
              <a:rPr sz="2200" spc="-80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is</a:t>
            </a:r>
            <a:r>
              <a:rPr sz="2200" spc="-15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to</a:t>
            </a:r>
            <a:r>
              <a:rPr sz="2200" spc="-18" dirty="0" smtClean="0">
                <a:latin typeface="Arial"/>
                <a:cs typeface="Arial"/>
              </a:rPr>
              <a:t> </a:t>
            </a:r>
            <a:r>
              <a:rPr sz="2200" spc="9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ort</a:t>
            </a:r>
            <a:r>
              <a:rPr sz="2200" spc="-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m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and</a:t>
            </a:r>
            <a:r>
              <a:rPr sz="2200" spc="-2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th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-2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do</a:t>
            </a:r>
            <a:r>
              <a:rPr sz="2200" spc="-24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 l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ne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r</a:t>
            </a:r>
            <a:r>
              <a:rPr sz="2200" spc="-53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n</a:t>
            </a:r>
            <a:r>
              <a:rPr sz="2200" spc="-4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ou</a:t>
            </a:r>
            <a:r>
              <a:rPr sz="2200" spc="4" dirty="0" smtClean="0">
                <a:latin typeface="Arial"/>
                <a:cs typeface="Arial"/>
              </a:rPr>
              <a:t>g</a:t>
            </a:r>
            <a:r>
              <a:rPr sz="2200" spc="0" dirty="0" smtClean="0">
                <a:latin typeface="Arial"/>
                <a:cs typeface="Arial"/>
              </a:rPr>
              <a:t>h</a:t>
            </a:r>
            <a:r>
              <a:rPr sz="2200" spc="-67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t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em</a:t>
            </a:r>
            <a:r>
              <a:rPr sz="2200" spc="-38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h</a:t>
            </a:r>
            <a:r>
              <a:rPr sz="2200" spc="0" dirty="0" smtClean="0">
                <a:latin typeface="Arial"/>
                <a:cs typeface="Arial"/>
              </a:rPr>
              <a:t>e</a:t>
            </a:r>
            <a:r>
              <a:rPr sz="2200" spc="4" dirty="0" smtClean="0">
                <a:latin typeface="Arial"/>
                <a:cs typeface="Arial"/>
              </a:rPr>
              <a:t>c</a:t>
            </a:r>
            <a:r>
              <a:rPr sz="2200" spc="0" dirty="0" smtClean="0">
                <a:latin typeface="Arial"/>
                <a:cs typeface="Arial"/>
              </a:rPr>
              <a:t>k</a:t>
            </a:r>
            <a:r>
              <a:rPr sz="2200" spc="9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ng</a:t>
            </a:r>
            <a:r>
              <a:rPr sz="2200" spc="-8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all</a:t>
            </a:r>
            <a:r>
              <a:rPr sz="2200" spc="-2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d</a:t>
            </a:r>
            <a:r>
              <a:rPr sz="2200" spc="0" dirty="0" smtClean="0">
                <a:latin typeface="Arial"/>
                <a:cs typeface="Arial"/>
              </a:rPr>
              <a:t>j</a:t>
            </a:r>
            <a:r>
              <a:rPr sz="2200" spc="4" dirty="0" smtClean="0">
                <a:latin typeface="Arial"/>
                <a:cs typeface="Arial"/>
              </a:rPr>
              <a:t>a</a:t>
            </a:r>
            <a:r>
              <a:rPr sz="2200" spc="0" dirty="0" smtClean="0">
                <a:latin typeface="Arial"/>
                <a:cs typeface="Arial"/>
              </a:rPr>
              <a:t>c</a:t>
            </a:r>
            <a:r>
              <a:rPr sz="2200" spc="4" dirty="0" smtClean="0">
                <a:latin typeface="Arial"/>
                <a:cs typeface="Arial"/>
              </a:rPr>
              <a:t>e</a:t>
            </a:r>
            <a:r>
              <a:rPr sz="2200" spc="0" dirty="0" smtClean="0">
                <a:latin typeface="Arial"/>
                <a:cs typeface="Arial"/>
              </a:rPr>
              <a:t>nt</a:t>
            </a:r>
            <a:r>
              <a:rPr sz="2200" spc="-83" dirty="0" smtClean="0">
                <a:latin typeface="Arial"/>
                <a:cs typeface="Arial"/>
              </a:rPr>
              <a:t> </a:t>
            </a:r>
            <a:r>
              <a:rPr sz="2200" spc="4" dirty="0" smtClean="0">
                <a:latin typeface="Arial"/>
                <a:cs typeface="Arial"/>
              </a:rPr>
              <a:t>p</a:t>
            </a:r>
            <a:r>
              <a:rPr sz="2200" spc="0" dirty="0" smtClean="0">
                <a:latin typeface="Arial"/>
                <a:cs typeface="Arial"/>
              </a:rPr>
              <a:t>a</a:t>
            </a:r>
            <a:r>
              <a:rPr sz="2200" spc="4" dirty="0" smtClean="0">
                <a:latin typeface="Arial"/>
                <a:cs typeface="Arial"/>
              </a:rPr>
              <a:t>i</a:t>
            </a:r>
            <a:r>
              <a:rPr sz="2200" spc="0" dirty="0" smtClean="0">
                <a:latin typeface="Arial"/>
                <a:cs typeface="Arial"/>
              </a:rPr>
              <a:t>r</a:t>
            </a:r>
            <a:r>
              <a:rPr sz="2200" spc="4" dirty="0" smtClean="0">
                <a:latin typeface="Arial"/>
                <a:cs typeface="Arial"/>
              </a:rPr>
              <a:t>s</a:t>
            </a:r>
            <a:r>
              <a:rPr sz="2200" spc="0" dirty="0" smtClean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2900934" y="204692"/>
            <a:ext cx="340843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Appl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cation con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d..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340" y="841636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0240" y="841636"/>
            <a:ext cx="8160188" cy="39087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016">
              <a:lnSpc>
                <a:spcPts val="3165"/>
              </a:lnSpc>
              <a:spcBef>
                <a:spcPts val="158"/>
              </a:spcBef>
            </a:pPr>
            <a:r>
              <a:rPr sz="3000" i="1" spc="0" dirty="0" smtClean="0">
                <a:latin typeface="Arial"/>
                <a:cs typeface="Arial"/>
              </a:rPr>
              <a:t>Se</a:t>
            </a:r>
            <a:r>
              <a:rPr sz="3000" i="1" spc="4" dirty="0" smtClean="0">
                <a:latin typeface="Arial"/>
                <a:cs typeface="Arial"/>
              </a:rPr>
              <a:t>l</a:t>
            </a:r>
            <a:r>
              <a:rPr sz="3000" i="1" spc="0" dirty="0" smtClean="0">
                <a:latin typeface="Arial"/>
                <a:cs typeface="Arial"/>
              </a:rPr>
              <a:t>ection</a:t>
            </a:r>
            <a:endParaRPr sz="3000">
              <a:latin typeface="Arial"/>
              <a:cs typeface="Arial"/>
            </a:endParaRPr>
          </a:p>
          <a:p>
            <a:pPr marL="127000" marR="53016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–</a:t>
            </a:r>
            <a:r>
              <a:rPr sz="2600" spc="8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Wh</a:t>
            </a:r>
            <a:r>
              <a:rPr sz="2600" spc="9" dirty="0" smtClean="0">
                <a:latin typeface="Arial"/>
                <a:cs typeface="Arial"/>
              </a:rPr>
              <a:t>a</a:t>
            </a:r>
            <a:r>
              <a:rPr sz="2600" spc="0" dirty="0" smtClean="0">
                <a:latin typeface="Arial"/>
                <a:cs typeface="Arial"/>
              </a:rPr>
              <a:t>t is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i="1" spc="9" dirty="0" smtClean="0">
                <a:latin typeface="Arial"/>
                <a:cs typeface="Arial"/>
              </a:rPr>
              <a:t>k</a:t>
            </a:r>
            <a:r>
              <a:rPr sz="2600" spc="-4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h large</a:t>
            </a:r>
            <a:r>
              <a:rPr sz="2600" spc="9" dirty="0" smtClean="0">
                <a:latin typeface="Arial"/>
                <a:cs typeface="Arial"/>
              </a:rPr>
              <a:t>s</a:t>
            </a:r>
            <a:r>
              <a:rPr sz="2600" spc="0" dirty="0" smtClean="0">
                <a:latin typeface="Arial"/>
                <a:cs typeface="Arial"/>
              </a:rPr>
              <a:t>t</a:t>
            </a:r>
            <a:r>
              <a:rPr sz="2600" spc="-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item in </a:t>
            </a:r>
            <a:r>
              <a:rPr sz="2600" spc="-9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s</a:t>
            </a:r>
            <a:r>
              <a:rPr sz="2600" spc="9" dirty="0" smtClean="0">
                <a:latin typeface="Arial"/>
                <a:cs typeface="Arial"/>
              </a:rPr>
              <a:t>et</a:t>
            </a:r>
            <a:r>
              <a:rPr sz="2600" spc="0" dirty="0" smtClean="0">
                <a:latin typeface="Arial"/>
                <a:cs typeface="Arial"/>
              </a:rPr>
              <a:t>?</a:t>
            </a:r>
            <a:endParaRPr sz="2600">
              <a:latin typeface="Arial"/>
              <a:cs typeface="Arial"/>
            </a:endParaRPr>
          </a:p>
          <a:p>
            <a:pPr marL="413816" marR="599055" indent="-286816">
              <a:lnSpc>
                <a:spcPts val="2989"/>
              </a:lnSpc>
              <a:spcBef>
                <a:spcPts val="532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r>
              <a:rPr sz="2600" spc="89" dirty="0" smtClean="0">
                <a:latin typeface="Arial"/>
                <a:cs typeface="Arial"/>
              </a:rPr>
              <a:t> </a:t>
            </a:r>
            <a:r>
              <a:rPr sz="2600" spc="-4" dirty="0" smtClean="0">
                <a:latin typeface="Arial"/>
                <a:cs typeface="Arial"/>
              </a:rPr>
              <a:t>I</a:t>
            </a:r>
            <a:r>
              <a:rPr sz="2600" spc="0" dirty="0" smtClean="0">
                <a:latin typeface="Arial"/>
                <a:cs typeface="Arial"/>
              </a:rPr>
              <a:t>f</a:t>
            </a:r>
            <a:r>
              <a:rPr sz="2600" spc="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k</a:t>
            </a:r>
            <a:r>
              <a:rPr sz="2600" spc="9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ys</a:t>
            </a:r>
            <a:r>
              <a:rPr sz="2600" spc="-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are pla</a:t>
            </a:r>
            <a:r>
              <a:rPr sz="2600" spc="9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ed in s</a:t>
            </a:r>
            <a:r>
              <a:rPr sz="2600" spc="4" dirty="0" smtClean="0">
                <a:latin typeface="Arial"/>
                <a:cs typeface="Arial"/>
              </a:rPr>
              <a:t>o</a:t>
            </a:r>
            <a:r>
              <a:rPr sz="2600" spc="0" dirty="0" smtClean="0">
                <a:latin typeface="Arial"/>
                <a:cs typeface="Arial"/>
              </a:rPr>
              <a:t>rted order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in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an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arra</a:t>
            </a:r>
            <a:r>
              <a:rPr sz="2600" spc="-184" dirty="0" smtClean="0">
                <a:latin typeface="Arial"/>
                <a:cs typeface="Arial"/>
              </a:rPr>
              <a:t>y</a:t>
            </a:r>
            <a:r>
              <a:rPr sz="2600" spc="0" dirty="0" smtClean="0">
                <a:latin typeface="Arial"/>
                <a:cs typeface="Arial"/>
              </a:rPr>
              <a:t>, </a:t>
            </a:r>
            <a:endParaRPr sz="2600">
              <a:latin typeface="Arial"/>
              <a:cs typeface="Arial"/>
            </a:endParaRPr>
          </a:p>
          <a:p>
            <a:pPr marL="413816" marR="599055">
              <a:lnSpc>
                <a:spcPts val="2994"/>
              </a:lnSpc>
            </a:pPr>
            <a:r>
              <a:rPr sz="2600" spc="0" dirty="0" smtClean="0">
                <a:latin typeface="Arial"/>
                <a:cs typeface="Arial"/>
              </a:rPr>
              <a:t>the </a:t>
            </a:r>
            <a:r>
              <a:rPr sz="2600" i="1" spc="4" dirty="0" smtClean="0">
                <a:latin typeface="Arial"/>
                <a:cs typeface="Arial"/>
              </a:rPr>
              <a:t>k</a:t>
            </a:r>
            <a:r>
              <a:rPr sz="2600" spc="-4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h largest can be found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in </a:t>
            </a:r>
            <a:r>
              <a:rPr sz="2600" spc="4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on</a:t>
            </a:r>
            <a:r>
              <a:rPr sz="2600" spc="9" dirty="0" smtClean="0">
                <a:latin typeface="Arial"/>
                <a:cs typeface="Arial"/>
              </a:rPr>
              <a:t>s</a:t>
            </a:r>
            <a:r>
              <a:rPr sz="2600" spc="0" dirty="0" smtClean="0">
                <a:latin typeface="Arial"/>
                <a:cs typeface="Arial"/>
              </a:rPr>
              <a:t>tant</a:t>
            </a:r>
            <a:r>
              <a:rPr sz="2600" spc="-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time by </a:t>
            </a:r>
            <a:endParaRPr sz="2600">
              <a:latin typeface="Arial"/>
              <a:cs typeface="Arial"/>
            </a:endParaRPr>
          </a:p>
          <a:p>
            <a:pPr marL="413816" marR="599055">
              <a:lnSpc>
                <a:spcPts val="2994"/>
              </a:lnSpc>
            </a:pPr>
            <a:r>
              <a:rPr sz="2600" spc="0" dirty="0" smtClean="0">
                <a:latin typeface="Arial"/>
                <a:cs typeface="Arial"/>
              </a:rPr>
              <a:t>sim</a:t>
            </a:r>
            <a:r>
              <a:rPr sz="2600" spc="9" dirty="0" smtClean="0">
                <a:latin typeface="Arial"/>
                <a:cs typeface="Arial"/>
              </a:rPr>
              <a:t>p</a:t>
            </a:r>
            <a:r>
              <a:rPr sz="2600" spc="0" dirty="0" smtClean="0">
                <a:latin typeface="Arial"/>
                <a:cs typeface="Arial"/>
              </a:rPr>
              <a:t>ly</a:t>
            </a:r>
            <a:r>
              <a:rPr sz="2600" spc="-1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loo</a:t>
            </a:r>
            <a:r>
              <a:rPr sz="2600" spc="9" dirty="0" smtClean="0">
                <a:latin typeface="Arial"/>
                <a:cs typeface="Arial"/>
              </a:rPr>
              <a:t>k</a:t>
            </a:r>
            <a:r>
              <a:rPr sz="2600" spc="0" dirty="0" smtClean="0">
                <a:latin typeface="Arial"/>
                <a:cs typeface="Arial"/>
              </a:rPr>
              <a:t>ing at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i="1" spc="4" dirty="0" smtClean="0">
                <a:latin typeface="Arial"/>
                <a:cs typeface="Arial"/>
              </a:rPr>
              <a:t>k</a:t>
            </a:r>
            <a:r>
              <a:rPr sz="2600" spc="-4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h p</a:t>
            </a:r>
            <a:r>
              <a:rPr sz="2600" spc="4" dirty="0" smtClean="0">
                <a:latin typeface="Arial"/>
                <a:cs typeface="Arial"/>
              </a:rPr>
              <a:t>o</a:t>
            </a:r>
            <a:r>
              <a:rPr sz="2600" spc="0" dirty="0" smtClean="0">
                <a:latin typeface="Arial"/>
                <a:cs typeface="Arial"/>
              </a:rPr>
              <a:t>sition of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the</a:t>
            </a:r>
            <a:r>
              <a:rPr sz="2600" spc="2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array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2880"/>
              </a:lnSpc>
              <a:spcBef>
                <a:spcPts val="389"/>
              </a:spcBef>
            </a:pPr>
            <a:r>
              <a:rPr sz="3000" spc="0" dirty="0" smtClean="0">
                <a:latin typeface="Arial"/>
                <a:cs typeface="Arial"/>
              </a:rPr>
              <a:t>Govern</a:t>
            </a:r>
            <a:r>
              <a:rPr sz="3000" spc="-9" dirty="0" smtClean="0">
                <a:latin typeface="Arial"/>
                <a:cs typeface="Arial"/>
              </a:rPr>
              <a:t>m</a:t>
            </a:r>
            <a:r>
              <a:rPr sz="3000" spc="0" dirty="0" smtClean="0">
                <a:latin typeface="Arial"/>
                <a:cs typeface="Arial"/>
              </a:rPr>
              <a:t>ent organizations,</a:t>
            </a:r>
            <a:r>
              <a:rPr sz="3000" spc="-29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financial institu</a:t>
            </a:r>
            <a:r>
              <a:rPr sz="3000" spc="-9" dirty="0" smtClean="0">
                <a:latin typeface="Arial"/>
                <a:cs typeface="Arial"/>
              </a:rPr>
              <a:t>t</a:t>
            </a:r>
            <a:r>
              <a:rPr sz="3000" spc="0" dirty="0" smtClean="0">
                <a:latin typeface="Arial"/>
                <a:cs typeface="Arial"/>
              </a:rPr>
              <a:t>ions, and</a:t>
            </a:r>
            <a:r>
              <a:rPr sz="3000" spc="-14" dirty="0" smtClean="0">
                <a:latin typeface="Arial"/>
                <a:cs typeface="Arial"/>
              </a:rPr>
              <a:t> </a:t>
            </a:r>
            <a:r>
              <a:rPr sz="3000" spc="0" dirty="0" smtClean="0">
                <a:latin typeface="Arial"/>
                <a:cs typeface="Arial"/>
              </a:rPr>
              <a:t>commer</a:t>
            </a:r>
            <a:r>
              <a:rPr sz="3000" spc="-9" dirty="0" smtClean="0">
                <a:latin typeface="Arial"/>
                <a:cs typeface="Arial"/>
              </a:rPr>
              <a:t>c</a:t>
            </a:r>
            <a:r>
              <a:rPr sz="3000" spc="0" dirty="0" smtClean="0">
                <a:latin typeface="Arial"/>
                <a:cs typeface="Arial"/>
              </a:rPr>
              <a:t>ial ente</a:t>
            </a:r>
            <a:r>
              <a:rPr sz="3000" spc="-9" dirty="0" smtClean="0">
                <a:latin typeface="Arial"/>
                <a:cs typeface="Arial"/>
              </a:rPr>
              <a:t>r</a:t>
            </a:r>
            <a:r>
              <a:rPr sz="3000" spc="0" dirty="0" smtClean="0">
                <a:latin typeface="Arial"/>
                <a:cs typeface="Arial"/>
              </a:rPr>
              <a:t>prises</a:t>
            </a:r>
            <a:endParaRPr sz="3000">
              <a:latin typeface="Arial"/>
              <a:cs typeface="Arial"/>
            </a:endParaRPr>
          </a:p>
          <a:p>
            <a:pPr marL="127000" marR="53016">
              <a:lnSpc>
                <a:spcPct val="95825"/>
              </a:lnSpc>
              <a:spcBef>
                <a:spcPts val="55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r>
              <a:rPr sz="2600" spc="8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Orga</a:t>
            </a:r>
            <a:r>
              <a:rPr sz="2600" spc="9" dirty="0" smtClean="0">
                <a:latin typeface="Arial"/>
                <a:cs typeface="Arial"/>
              </a:rPr>
              <a:t>n</a:t>
            </a:r>
            <a:r>
              <a:rPr sz="2600" spc="0" dirty="0" smtClean="0">
                <a:latin typeface="Arial"/>
                <a:cs typeface="Arial"/>
              </a:rPr>
              <a:t>ize mu</a:t>
            </a:r>
            <a:r>
              <a:rPr sz="2600" spc="9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h</a:t>
            </a:r>
            <a:r>
              <a:rPr sz="2600" spc="-1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of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this information by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sorting it</a:t>
            </a:r>
            <a:endParaRPr sz="2600">
              <a:latin typeface="Arial"/>
              <a:cs typeface="Arial"/>
            </a:endParaRPr>
          </a:p>
          <a:p>
            <a:pPr marL="12700" marR="53016">
              <a:lnSpc>
                <a:spcPct val="95825"/>
              </a:lnSpc>
              <a:spcBef>
                <a:spcPts val="140"/>
              </a:spcBef>
            </a:pPr>
            <a:r>
              <a:rPr sz="3000" i="1" spc="0" dirty="0" smtClean="0">
                <a:latin typeface="Arial"/>
                <a:cs typeface="Arial"/>
              </a:rPr>
              <a:t>Load</a:t>
            </a:r>
            <a:r>
              <a:rPr sz="3000" i="1" spc="-4" dirty="0" smtClean="0">
                <a:latin typeface="Arial"/>
                <a:cs typeface="Arial"/>
              </a:rPr>
              <a:t>-</a:t>
            </a:r>
            <a:r>
              <a:rPr sz="3000" i="1" spc="0" dirty="0" smtClean="0">
                <a:latin typeface="Arial"/>
                <a:cs typeface="Arial"/>
              </a:rPr>
              <a:t>balanc</a:t>
            </a:r>
            <a:r>
              <a:rPr sz="3000" i="1" spc="-9" dirty="0" smtClean="0">
                <a:latin typeface="Arial"/>
                <a:cs typeface="Arial"/>
              </a:rPr>
              <a:t>i</a:t>
            </a:r>
            <a:r>
              <a:rPr sz="3000" i="1" spc="0" dirty="0" smtClean="0">
                <a:latin typeface="Arial"/>
                <a:cs typeface="Arial"/>
              </a:rPr>
              <a:t>ng</a:t>
            </a:r>
            <a:r>
              <a:rPr sz="3000" i="1" spc="-9" dirty="0" smtClean="0">
                <a:latin typeface="Arial"/>
                <a:cs typeface="Arial"/>
              </a:rPr>
              <a:t> </a:t>
            </a:r>
            <a:r>
              <a:rPr sz="3000" i="1" spc="0" dirty="0" smtClean="0">
                <a:latin typeface="Arial"/>
                <a:cs typeface="Arial"/>
              </a:rPr>
              <a:t>p</a:t>
            </a:r>
            <a:r>
              <a:rPr sz="3000" i="1" spc="-9" dirty="0" smtClean="0">
                <a:latin typeface="Arial"/>
                <a:cs typeface="Arial"/>
              </a:rPr>
              <a:t>r</a:t>
            </a:r>
            <a:r>
              <a:rPr sz="3000" i="1" spc="0" dirty="0" smtClean="0">
                <a:latin typeface="Arial"/>
                <a:cs typeface="Arial"/>
              </a:rPr>
              <a:t>oblem</a:t>
            </a:r>
            <a:endParaRPr sz="3000">
              <a:latin typeface="Arial"/>
              <a:cs typeface="Arial"/>
            </a:endParaRPr>
          </a:p>
          <a:p>
            <a:pPr marL="127000" marR="53016">
              <a:lnSpc>
                <a:spcPct val="95825"/>
              </a:lnSpc>
              <a:spcBef>
                <a:spcPts val="14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r>
              <a:rPr sz="2600" spc="8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M ide</a:t>
            </a:r>
            <a:r>
              <a:rPr sz="2600" spc="9" dirty="0" smtClean="0">
                <a:latin typeface="Arial"/>
                <a:cs typeface="Arial"/>
              </a:rPr>
              <a:t>n</a:t>
            </a:r>
            <a:r>
              <a:rPr sz="2600" spc="0" dirty="0" smtClean="0">
                <a:latin typeface="Arial"/>
                <a:cs typeface="Arial"/>
              </a:rPr>
              <a:t>tical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pro</a:t>
            </a:r>
            <a:r>
              <a:rPr sz="2600" spc="9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e</a:t>
            </a:r>
            <a:r>
              <a:rPr sz="2600" spc="9" dirty="0" smtClean="0">
                <a:latin typeface="Arial"/>
                <a:cs typeface="Arial"/>
              </a:rPr>
              <a:t>s</a:t>
            </a:r>
            <a:r>
              <a:rPr sz="2600" spc="0" dirty="0" smtClean="0">
                <a:latin typeface="Arial"/>
                <a:cs typeface="Arial"/>
              </a:rPr>
              <a:t>s</a:t>
            </a:r>
            <a:r>
              <a:rPr sz="2600" spc="9" dirty="0" smtClean="0">
                <a:latin typeface="Arial"/>
                <a:cs typeface="Arial"/>
              </a:rPr>
              <a:t>o</a:t>
            </a:r>
            <a:r>
              <a:rPr sz="2600" spc="0" dirty="0" smtClean="0">
                <a:latin typeface="Arial"/>
                <a:cs typeface="Arial"/>
              </a:rPr>
              <a:t>rs and</a:t>
            </a:r>
            <a:r>
              <a:rPr sz="2600" spc="-1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N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jobs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-9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o</a:t>
            </a:r>
            <a:r>
              <a:rPr sz="2600" spc="2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c</a:t>
            </a:r>
            <a:r>
              <a:rPr sz="2600" spc="9" dirty="0" smtClean="0">
                <a:latin typeface="Arial"/>
                <a:cs typeface="Arial"/>
              </a:rPr>
              <a:t>o</a:t>
            </a:r>
            <a:r>
              <a:rPr sz="2600" spc="0" dirty="0" smtClean="0">
                <a:latin typeface="Arial"/>
                <a:cs typeface="Arial"/>
              </a:rPr>
              <a:t>mpl</a:t>
            </a:r>
            <a:r>
              <a:rPr sz="2600" spc="9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te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2725681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3945135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540" y="4790559"/>
            <a:ext cx="5209463" cy="9904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9516" indent="-286816" algn="just">
              <a:lnSpc>
                <a:spcPts val="2989"/>
              </a:lnSpc>
              <a:spcBef>
                <a:spcPts val="17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r>
              <a:rPr sz="2600" spc="8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Go</a:t>
            </a:r>
            <a:r>
              <a:rPr sz="2600" spc="9" dirty="0" smtClean="0">
                <a:latin typeface="Arial"/>
                <a:cs typeface="Arial"/>
              </a:rPr>
              <a:t>a</a:t>
            </a:r>
            <a:r>
              <a:rPr sz="2600" spc="0" dirty="0" smtClean="0">
                <a:latin typeface="Arial"/>
                <a:cs typeface="Arial"/>
              </a:rPr>
              <a:t>l is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to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s</a:t>
            </a:r>
            <a:r>
              <a:rPr sz="2600" spc="9" dirty="0" smtClean="0">
                <a:latin typeface="Arial"/>
                <a:cs typeface="Arial"/>
              </a:rPr>
              <a:t>c</a:t>
            </a:r>
            <a:r>
              <a:rPr sz="2600" spc="0" dirty="0" smtClean="0">
                <a:latin typeface="Arial"/>
                <a:cs typeface="Arial"/>
              </a:rPr>
              <a:t>h</a:t>
            </a:r>
            <a:r>
              <a:rPr sz="2600" spc="4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d</a:t>
            </a:r>
            <a:r>
              <a:rPr sz="2600" spc="4" dirty="0" smtClean="0">
                <a:latin typeface="Arial"/>
                <a:cs typeface="Arial"/>
              </a:rPr>
              <a:t>u</a:t>
            </a:r>
            <a:r>
              <a:rPr sz="2600" spc="0" dirty="0" smtClean="0">
                <a:latin typeface="Arial"/>
                <a:cs typeface="Arial"/>
              </a:rPr>
              <a:t>le</a:t>
            </a:r>
            <a:r>
              <a:rPr sz="2600" spc="-1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all of the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jobs </a:t>
            </a:r>
            <a:endParaRPr sz="2600">
              <a:latin typeface="Arial"/>
              <a:cs typeface="Arial"/>
            </a:endParaRPr>
          </a:p>
          <a:p>
            <a:pPr marL="299516" algn="just">
              <a:lnSpc>
                <a:spcPts val="2989"/>
              </a:lnSpc>
            </a:pPr>
            <a:r>
              <a:rPr sz="2600" spc="0" dirty="0" smtClean="0">
                <a:latin typeface="Arial"/>
                <a:cs typeface="Arial"/>
              </a:rPr>
              <a:t>so that </a:t>
            </a:r>
            <a:r>
              <a:rPr sz="2600" spc="-9" dirty="0" smtClean="0">
                <a:latin typeface="Arial"/>
                <a:cs typeface="Arial"/>
              </a:rPr>
              <a:t>t</a:t>
            </a:r>
            <a:r>
              <a:rPr sz="2600" spc="0" dirty="0" smtClean="0">
                <a:latin typeface="Arial"/>
                <a:cs typeface="Arial"/>
              </a:rPr>
              <a:t>he</a:t>
            </a:r>
            <a:r>
              <a:rPr sz="2600" spc="14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time wh</a:t>
            </a:r>
            <a:r>
              <a:rPr sz="2600" spc="4" dirty="0" smtClean="0">
                <a:latin typeface="Arial"/>
                <a:cs typeface="Arial"/>
              </a:rPr>
              <a:t>e</a:t>
            </a:r>
            <a:r>
              <a:rPr sz="2600" spc="0" dirty="0" smtClean="0">
                <a:latin typeface="Arial"/>
                <a:cs typeface="Arial"/>
              </a:rPr>
              <a:t>n</a:t>
            </a:r>
            <a:r>
              <a:rPr sz="2600" spc="-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the last </a:t>
            </a:r>
            <a:r>
              <a:rPr sz="2600" spc="-9" dirty="0" smtClean="0">
                <a:latin typeface="Arial"/>
                <a:cs typeface="Arial"/>
              </a:rPr>
              <a:t>j</a:t>
            </a:r>
            <a:r>
              <a:rPr sz="2600" spc="0" dirty="0" smtClean="0">
                <a:latin typeface="Arial"/>
                <a:cs typeface="Arial"/>
              </a:rPr>
              <a:t>ob </a:t>
            </a:r>
            <a:endParaRPr sz="2600">
              <a:latin typeface="Arial"/>
              <a:cs typeface="Arial"/>
            </a:endParaRPr>
          </a:p>
          <a:p>
            <a:pPr marL="299516" algn="just">
              <a:lnSpc>
                <a:spcPts val="2989"/>
              </a:lnSpc>
            </a:pPr>
            <a:r>
              <a:rPr sz="2600" spc="0" dirty="0" smtClean="0">
                <a:latin typeface="Arial"/>
                <a:cs typeface="Arial"/>
              </a:rPr>
              <a:t>as</a:t>
            </a:r>
            <a:r>
              <a:rPr sz="2600" spc="9" dirty="0" smtClean="0">
                <a:latin typeface="Arial"/>
                <a:cs typeface="Arial"/>
              </a:rPr>
              <a:t> </a:t>
            </a:r>
            <a:r>
              <a:rPr sz="2600" spc="0" dirty="0" smtClean="0">
                <a:latin typeface="Arial"/>
                <a:cs typeface="Arial"/>
              </a:rPr>
              <a:t>po</a:t>
            </a:r>
            <a:r>
              <a:rPr sz="2600" spc="9" dirty="0" smtClean="0">
                <a:latin typeface="Arial"/>
                <a:cs typeface="Arial"/>
              </a:rPr>
              <a:t>s</a:t>
            </a:r>
            <a:r>
              <a:rPr sz="2600" spc="0" dirty="0" smtClean="0">
                <a:latin typeface="Arial"/>
                <a:cs typeface="Arial"/>
              </a:rPr>
              <a:t>si</a:t>
            </a:r>
            <a:r>
              <a:rPr sz="2600" spc="4" dirty="0" smtClean="0">
                <a:latin typeface="Arial"/>
                <a:cs typeface="Arial"/>
              </a:rPr>
              <a:t>b</a:t>
            </a:r>
            <a:r>
              <a:rPr sz="2600" spc="0" dirty="0" smtClean="0">
                <a:latin typeface="Arial"/>
                <a:cs typeface="Arial"/>
              </a:rPr>
              <a:t>le.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79144" y="4790559"/>
            <a:ext cx="2834786" cy="6731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179" marR="49651">
              <a:lnSpc>
                <a:spcPts val="2680"/>
              </a:lnSpc>
              <a:spcBef>
                <a:spcPts val="134"/>
              </a:spcBef>
            </a:pPr>
            <a:r>
              <a:rPr sz="3900" spc="0" baseline="-1114" dirty="0" smtClean="0">
                <a:latin typeface="Arial"/>
                <a:cs typeface="Arial"/>
              </a:rPr>
              <a:t>on</a:t>
            </a:r>
            <a:r>
              <a:rPr sz="3900" spc="9" baseline="-1114" dirty="0" smtClean="0">
                <a:latin typeface="Arial"/>
                <a:cs typeface="Arial"/>
              </a:rPr>
              <a:t> </a:t>
            </a:r>
            <a:r>
              <a:rPr sz="3900" spc="-9" baseline="-1114" dirty="0" smtClean="0">
                <a:latin typeface="Arial"/>
                <a:cs typeface="Arial"/>
              </a:rPr>
              <a:t>t</a:t>
            </a:r>
            <a:r>
              <a:rPr sz="3900" spc="0" baseline="-1114" dirty="0" smtClean="0">
                <a:latin typeface="Arial"/>
                <a:cs typeface="Arial"/>
              </a:rPr>
              <a:t>he</a:t>
            </a:r>
            <a:r>
              <a:rPr sz="3900" spc="9" baseline="-1114" dirty="0" smtClean="0">
                <a:latin typeface="Arial"/>
                <a:cs typeface="Arial"/>
              </a:rPr>
              <a:t> </a:t>
            </a:r>
            <a:r>
              <a:rPr sz="3900" spc="0" baseline="-1114" dirty="0" smtClean="0">
                <a:latin typeface="Arial"/>
                <a:cs typeface="Arial"/>
              </a:rPr>
              <a:t>proc</a:t>
            </a:r>
            <a:r>
              <a:rPr sz="3900" spc="9" baseline="-1114" dirty="0" smtClean="0">
                <a:latin typeface="Arial"/>
                <a:cs typeface="Arial"/>
              </a:rPr>
              <a:t>e</a:t>
            </a:r>
            <a:r>
              <a:rPr sz="3900" spc="0" baseline="-1114" dirty="0" smtClean="0">
                <a:latin typeface="Arial"/>
                <a:cs typeface="Arial"/>
              </a:rPr>
              <a:t>s</a:t>
            </a:r>
            <a:r>
              <a:rPr sz="3900" spc="9" baseline="-1114" dirty="0" smtClean="0">
                <a:latin typeface="Arial"/>
                <a:cs typeface="Arial"/>
              </a:rPr>
              <a:t>s</a:t>
            </a:r>
            <a:r>
              <a:rPr sz="3900" spc="0" baseline="-1114" dirty="0" smtClean="0">
                <a:latin typeface="Arial"/>
                <a:cs typeface="Arial"/>
              </a:rPr>
              <a:t>ors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2580"/>
              </a:lnSpc>
            </a:pPr>
            <a:r>
              <a:rPr sz="3900" spc="0" baseline="1114" dirty="0" smtClean="0">
                <a:latin typeface="Arial"/>
                <a:cs typeface="Arial"/>
              </a:rPr>
              <a:t>c</a:t>
            </a:r>
            <a:r>
              <a:rPr sz="3900" spc="4" baseline="1114" dirty="0" smtClean="0">
                <a:latin typeface="Arial"/>
                <a:cs typeface="Arial"/>
              </a:rPr>
              <a:t>o</a:t>
            </a:r>
            <a:r>
              <a:rPr sz="3900" spc="0" baseline="1114" dirty="0" smtClean="0">
                <a:latin typeface="Arial"/>
                <a:cs typeface="Arial"/>
              </a:rPr>
              <a:t>mpletes as</a:t>
            </a:r>
            <a:r>
              <a:rPr sz="3900" spc="4" baseline="1114" dirty="0" smtClean="0">
                <a:latin typeface="Arial"/>
                <a:cs typeface="Arial"/>
              </a:rPr>
              <a:t> </a:t>
            </a:r>
            <a:r>
              <a:rPr sz="3900" spc="0" baseline="1114" dirty="0" smtClean="0">
                <a:latin typeface="Arial"/>
                <a:cs typeface="Arial"/>
              </a:rPr>
              <a:t>early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3431286" y="280892"/>
            <a:ext cx="234274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Bubble</a:t>
            </a:r>
            <a:r>
              <a:rPr sz="3200" b="1" spc="-2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b="1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1173913"/>
            <a:ext cx="7784929" cy="2514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3460"/>
              </a:lnSpc>
              <a:spcBef>
                <a:spcPts val="173"/>
              </a:spcBef>
            </a:pPr>
            <a:r>
              <a:rPr sz="4200" spc="34" baseline="6501" dirty="0" smtClean="0">
                <a:latin typeface="Arellion"/>
                <a:cs typeface="Arellion"/>
              </a:rPr>
              <a:t></a:t>
            </a:r>
            <a:r>
              <a:rPr sz="4200" spc="-4" baseline="8282" dirty="0" smtClean="0">
                <a:latin typeface="Arial"/>
                <a:cs typeface="Arial"/>
              </a:rPr>
              <a:t>C</a:t>
            </a:r>
            <a:r>
              <a:rPr sz="4200" spc="0" baseline="8282" dirty="0" smtClean="0">
                <a:latin typeface="Arial"/>
                <a:cs typeface="Arial"/>
              </a:rPr>
              <a:t>o</a:t>
            </a:r>
            <a:r>
              <a:rPr sz="4200" spc="9" baseline="8282" dirty="0" smtClean="0">
                <a:latin typeface="Arial"/>
                <a:cs typeface="Arial"/>
              </a:rPr>
              <a:t>n</a:t>
            </a:r>
            <a:r>
              <a:rPr sz="4200" spc="0" baseline="8282" dirty="0" smtClean="0">
                <a:latin typeface="Arial"/>
                <a:cs typeface="Arial"/>
              </a:rPr>
              <a:t>s</a:t>
            </a:r>
            <a:r>
              <a:rPr sz="4200" spc="9" baseline="8282" dirty="0" smtClean="0">
                <a:latin typeface="Arial"/>
                <a:cs typeface="Arial"/>
              </a:rPr>
              <a:t>e</a:t>
            </a:r>
            <a:r>
              <a:rPr sz="4200" spc="0" baseline="8282" dirty="0" smtClean="0">
                <a:latin typeface="Arial"/>
                <a:cs typeface="Arial"/>
              </a:rPr>
              <a:t>c</a:t>
            </a:r>
            <a:r>
              <a:rPr sz="4200" spc="9" baseline="8282" dirty="0" smtClean="0">
                <a:latin typeface="Arial"/>
                <a:cs typeface="Arial"/>
              </a:rPr>
              <a:t>u</a:t>
            </a:r>
            <a:r>
              <a:rPr sz="4200" spc="0" baseline="8282" dirty="0" smtClean="0">
                <a:latin typeface="Arial"/>
                <a:cs typeface="Arial"/>
              </a:rPr>
              <a:t>ti</a:t>
            </a:r>
            <a:r>
              <a:rPr sz="4200" spc="9" baseline="8282" dirty="0" smtClean="0">
                <a:latin typeface="Arial"/>
                <a:cs typeface="Arial"/>
              </a:rPr>
              <a:t>v</a:t>
            </a:r>
            <a:r>
              <a:rPr sz="4200" spc="0" baseline="8282" dirty="0" smtClean="0">
                <a:latin typeface="Arial"/>
                <a:cs typeface="Arial"/>
              </a:rPr>
              <a:t>e a</a:t>
            </a:r>
            <a:r>
              <a:rPr sz="4200" spc="9" baseline="8282" dirty="0" smtClean="0">
                <a:latin typeface="Arial"/>
                <a:cs typeface="Arial"/>
              </a:rPr>
              <a:t>d</a:t>
            </a:r>
            <a:r>
              <a:rPr sz="4200" spc="0" baseline="8282" dirty="0" smtClean="0">
                <a:latin typeface="Arial"/>
                <a:cs typeface="Arial"/>
              </a:rPr>
              <a:t>j</a:t>
            </a:r>
            <a:r>
              <a:rPr sz="4200" spc="4" baseline="8282" dirty="0" smtClean="0">
                <a:latin typeface="Arial"/>
                <a:cs typeface="Arial"/>
              </a:rPr>
              <a:t>a</a:t>
            </a:r>
            <a:r>
              <a:rPr sz="4200" spc="0" baseline="8282" dirty="0" smtClean="0">
                <a:latin typeface="Arial"/>
                <a:cs typeface="Arial"/>
              </a:rPr>
              <a:t>c</a:t>
            </a:r>
            <a:r>
              <a:rPr sz="4200" spc="9" baseline="8282" dirty="0" smtClean="0">
                <a:latin typeface="Arial"/>
                <a:cs typeface="Arial"/>
              </a:rPr>
              <a:t>e</a:t>
            </a:r>
            <a:r>
              <a:rPr sz="4200" spc="0" baseline="8282" dirty="0" smtClean="0">
                <a:latin typeface="Arial"/>
                <a:cs typeface="Arial"/>
              </a:rPr>
              <a:t>nt</a:t>
            </a:r>
            <a:r>
              <a:rPr sz="4200" spc="-72" baseline="8282" dirty="0" smtClean="0">
                <a:latin typeface="Arial"/>
                <a:cs typeface="Arial"/>
              </a:rPr>
              <a:t> </a:t>
            </a:r>
            <a:r>
              <a:rPr sz="4200" spc="4" baseline="8282" dirty="0" smtClean="0">
                <a:latin typeface="Arial"/>
                <a:cs typeface="Arial"/>
              </a:rPr>
              <a:t>p</a:t>
            </a:r>
            <a:r>
              <a:rPr sz="4200" spc="0" baseline="8282" dirty="0" smtClean="0">
                <a:latin typeface="Arial"/>
                <a:cs typeface="Arial"/>
              </a:rPr>
              <a:t>a</a:t>
            </a:r>
            <a:r>
              <a:rPr sz="4200" spc="4" baseline="8282" dirty="0" smtClean="0">
                <a:latin typeface="Arial"/>
                <a:cs typeface="Arial"/>
              </a:rPr>
              <a:t>i</a:t>
            </a:r>
            <a:r>
              <a:rPr sz="4200" spc="0" baseline="8282" dirty="0" smtClean="0">
                <a:latin typeface="Arial"/>
                <a:cs typeface="Arial"/>
              </a:rPr>
              <a:t>rs</a:t>
            </a:r>
            <a:r>
              <a:rPr sz="4200" spc="-50" baseline="8282" dirty="0" smtClean="0">
                <a:latin typeface="Arial"/>
                <a:cs typeface="Arial"/>
              </a:rPr>
              <a:t> </a:t>
            </a:r>
            <a:r>
              <a:rPr sz="4200" spc="4" baseline="8282" dirty="0" smtClean="0">
                <a:latin typeface="Arial"/>
                <a:cs typeface="Arial"/>
              </a:rPr>
              <a:t>o</a:t>
            </a:r>
            <a:r>
              <a:rPr sz="4200" spc="0" baseline="8282" dirty="0" smtClean="0">
                <a:latin typeface="Arial"/>
                <a:cs typeface="Arial"/>
              </a:rPr>
              <a:t>f</a:t>
            </a:r>
            <a:r>
              <a:rPr sz="4200" spc="-15" baseline="8282" dirty="0" smtClean="0">
                <a:latin typeface="Arial"/>
                <a:cs typeface="Arial"/>
              </a:rPr>
              <a:t> </a:t>
            </a:r>
            <a:r>
              <a:rPr sz="4200" spc="0" baseline="8282" dirty="0" smtClean="0">
                <a:latin typeface="Arial"/>
                <a:cs typeface="Arial"/>
              </a:rPr>
              <a:t>elem</a:t>
            </a:r>
            <a:r>
              <a:rPr sz="4200" spc="9" baseline="8282" dirty="0" smtClean="0">
                <a:latin typeface="Arial"/>
                <a:cs typeface="Arial"/>
              </a:rPr>
              <a:t>e</a:t>
            </a:r>
            <a:r>
              <a:rPr sz="4200" spc="0" baseline="8282" dirty="0" smtClean="0">
                <a:latin typeface="Arial"/>
                <a:cs typeface="Arial"/>
              </a:rPr>
              <a:t>n</a:t>
            </a:r>
            <a:r>
              <a:rPr sz="4200" spc="4" baseline="8282" dirty="0" smtClean="0">
                <a:latin typeface="Arial"/>
                <a:cs typeface="Arial"/>
              </a:rPr>
              <a:t>t</a:t>
            </a:r>
            <a:r>
              <a:rPr sz="4200" spc="0" baseline="8282" dirty="0" smtClean="0">
                <a:latin typeface="Arial"/>
                <a:cs typeface="Arial"/>
              </a:rPr>
              <a:t>s</a:t>
            </a:r>
            <a:r>
              <a:rPr sz="4200" spc="-70" baseline="8282" dirty="0" smtClean="0">
                <a:latin typeface="Arial"/>
                <a:cs typeface="Arial"/>
              </a:rPr>
              <a:t> </a:t>
            </a:r>
            <a:r>
              <a:rPr sz="4200" spc="0" baseline="8282" dirty="0" smtClean="0">
                <a:latin typeface="Arial"/>
                <a:cs typeface="Arial"/>
              </a:rPr>
              <a:t>in</a:t>
            </a:r>
            <a:r>
              <a:rPr sz="4200" spc="-11" baseline="8282" dirty="0" smtClean="0">
                <a:latin typeface="Arial"/>
                <a:cs typeface="Arial"/>
              </a:rPr>
              <a:t> </a:t>
            </a:r>
            <a:r>
              <a:rPr sz="4200" spc="0" baseline="8282" dirty="0" smtClean="0">
                <a:latin typeface="Arial"/>
                <a:cs typeface="Arial"/>
              </a:rPr>
              <a:t>t</a:t>
            </a:r>
            <a:r>
              <a:rPr sz="4200" spc="9" baseline="8282" dirty="0" smtClean="0">
                <a:latin typeface="Arial"/>
                <a:cs typeface="Arial"/>
              </a:rPr>
              <a:t>h</a:t>
            </a:r>
            <a:r>
              <a:rPr sz="4200" spc="0" baseline="8282" dirty="0" smtClean="0"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299516" marR="48635">
              <a:lnSpc>
                <a:spcPts val="2860"/>
              </a:lnSpc>
            </a:pP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y</a:t>
            </a:r>
            <a:r>
              <a:rPr sz="2800" spc="-63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re</a:t>
            </a:r>
            <a:r>
              <a:rPr sz="2800" spc="-2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4" dirty="0" smtClean="0">
                <a:latin typeface="Arial"/>
                <a:cs typeface="Arial"/>
              </a:rPr>
              <a:t>m</a:t>
            </a:r>
            <a:r>
              <a:rPr sz="2800" spc="0" dirty="0" smtClean="0">
                <a:latin typeface="Arial"/>
                <a:cs typeface="Arial"/>
              </a:rPr>
              <a:t>p</a:t>
            </a:r>
            <a:r>
              <a:rPr sz="2800" spc="14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-10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with</a:t>
            </a:r>
            <a:r>
              <a:rPr sz="2800" spc="-34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14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-5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14" dirty="0" smtClean="0">
                <a:latin typeface="Arial"/>
                <a:cs typeface="Arial"/>
              </a:rPr>
              <a:t>e</a:t>
            </a:r>
            <a:r>
              <a:rPr sz="2800" spc="-150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299516" indent="-286816">
              <a:lnSpc>
                <a:spcPts val="3360"/>
              </a:lnSpc>
              <a:spcBef>
                <a:spcPts val="100"/>
              </a:spcBef>
            </a:pPr>
            <a:r>
              <a:rPr sz="2800" spc="46" dirty="0" smtClean="0">
                <a:latin typeface="Arellion"/>
                <a:cs typeface="Arellion"/>
              </a:rPr>
              <a:t></a:t>
            </a:r>
            <a:r>
              <a:rPr sz="2800" spc="5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f</a:t>
            </a:r>
            <a:r>
              <a:rPr sz="2800" spc="-12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4" dirty="0" smtClean="0">
                <a:latin typeface="Arial"/>
                <a:cs typeface="Arial"/>
              </a:rPr>
              <a:t>m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14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7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at</a:t>
            </a:r>
            <a:r>
              <a:rPr sz="2800" spc="-1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wer</a:t>
            </a:r>
            <a:r>
              <a:rPr sz="2800" spc="-4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1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x</a:t>
            </a:r>
            <a:r>
              <a:rPr sz="2800" spc="-6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14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-6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an 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2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4" dirty="0" smtClean="0">
                <a:latin typeface="Arial"/>
                <a:cs typeface="Arial"/>
              </a:rPr>
              <a:t>m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14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91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14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3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14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-5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1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x</a:t>
            </a:r>
            <a:endParaRPr sz="2800">
              <a:latin typeface="Arial"/>
              <a:cs typeface="Arial"/>
            </a:endParaRPr>
          </a:p>
          <a:p>
            <a:pPr marL="756666" marR="13768" indent="-286512">
              <a:lnSpc>
                <a:spcPts val="3360"/>
              </a:lnSpc>
            </a:pPr>
            <a:r>
              <a:rPr sz="2800" spc="38" dirty="0" smtClean="0">
                <a:latin typeface="Arellion"/>
                <a:cs typeface="Arellion"/>
              </a:rPr>
              <a:t>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10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3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two</a:t>
            </a:r>
            <a:r>
              <a:rPr sz="2800" spc="-33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m</a:t>
            </a:r>
            <a:r>
              <a:rPr sz="2800" spc="4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-113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re</a:t>
            </a:r>
            <a:r>
              <a:rPr sz="2800" spc="-2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</a:t>
            </a:r>
            <a:r>
              <a:rPr sz="2800" spc="9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14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14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ed</a:t>
            </a:r>
            <a:r>
              <a:rPr sz="2800" spc="-136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-1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at 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2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4" dirty="0" smtClean="0">
                <a:latin typeface="Arial"/>
                <a:cs typeface="Arial"/>
              </a:rPr>
              <a:t>m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14" dirty="0" smtClean="0">
                <a:latin typeface="Arial"/>
                <a:cs typeface="Arial"/>
              </a:rPr>
              <a:t>n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91" dirty="0" smtClean="0">
                <a:latin typeface="Arial"/>
                <a:cs typeface="Arial"/>
              </a:rPr>
              <a:t> 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4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ed</a:t>
            </a:r>
            <a:r>
              <a:rPr sz="2800" spc="-67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b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f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6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2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b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g</a:t>
            </a:r>
            <a:r>
              <a:rPr sz="2800" spc="14" dirty="0" smtClean="0">
                <a:latin typeface="Arial"/>
                <a:cs typeface="Arial"/>
              </a:rPr>
              <a:t>g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-62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6940" y="3734861"/>
            <a:ext cx="4423325" cy="380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2800" spc="39" dirty="0" smtClean="0">
                <a:latin typeface="Arellion"/>
                <a:cs typeface="Arellion"/>
              </a:rPr>
              <a:t></a:t>
            </a:r>
            <a:r>
              <a:rPr sz="4200" spc="0" baseline="1035" dirty="0" smtClean="0">
                <a:latin typeface="Arial"/>
                <a:cs typeface="Arial"/>
              </a:rPr>
              <a:t>Th</a:t>
            </a:r>
            <a:r>
              <a:rPr sz="4200" spc="4" baseline="1035" dirty="0" smtClean="0">
                <a:latin typeface="Arial"/>
                <a:cs typeface="Arial"/>
              </a:rPr>
              <a:t>i</a:t>
            </a:r>
            <a:r>
              <a:rPr sz="4200" spc="0" baseline="1035" dirty="0" smtClean="0">
                <a:latin typeface="Arial"/>
                <a:cs typeface="Arial"/>
              </a:rPr>
              <a:t>s</a:t>
            </a:r>
            <a:r>
              <a:rPr sz="4200" spc="9" baseline="1035" dirty="0" smtClean="0">
                <a:latin typeface="Arial"/>
                <a:cs typeface="Arial"/>
              </a:rPr>
              <a:t> </a:t>
            </a:r>
            <a:r>
              <a:rPr sz="4200" spc="0" baseline="1035" dirty="0" smtClean="0">
                <a:latin typeface="Arial"/>
                <a:cs typeface="Arial"/>
              </a:rPr>
              <a:t>p</a:t>
            </a:r>
            <a:r>
              <a:rPr sz="4200" spc="9" baseline="1035" dirty="0" smtClean="0">
                <a:latin typeface="Arial"/>
                <a:cs typeface="Arial"/>
              </a:rPr>
              <a:t>r</a:t>
            </a:r>
            <a:r>
              <a:rPr sz="4200" spc="0" baseline="1035" dirty="0" smtClean="0">
                <a:latin typeface="Arial"/>
                <a:cs typeface="Arial"/>
              </a:rPr>
              <a:t>o</a:t>
            </a:r>
            <a:r>
              <a:rPr sz="4200" spc="14" baseline="1035" dirty="0" smtClean="0">
                <a:latin typeface="Arial"/>
                <a:cs typeface="Arial"/>
              </a:rPr>
              <a:t>c</a:t>
            </a:r>
            <a:r>
              <a:rPr sz="4200" spc="0" baseline="1035" dirty="0" smtClean="0">
                <a:latin typeface="Arial"/>
                <a:cs typeface="Arial"/>
              </a:rPr>
              <a:t>e</a:t>
            </a:r>
            <a:r>
              <a:rPr sz="4200" spc="14" baseline="1035" dirty="0" smtClean="0">
                <a:latin typeface="Arial"/>
                <a:cs typeface="Arial"/>
              </a:rPr>
              <a:t>s</a:t>
            </a:r>
            <a:r>
              <a:rPr sz="4200" spc="0" baseline="1035" dirty="0" smtClean="0">
                <a:latin typeface="Arial"/>
                <a:cs typeface="Arial"/>
              </a:rPr>
              <a:t>s</a:t>
            </a:r>
            <a:r>
              <a:rPr sz="4200" spc="-97" baseline="1035" dirty="0" smtClean="0">
                <a:latin typeface="Arial"/>
                <a:cs typeface="Arial"/>
              </a:rPr>
              <a:t> </a:t>
            </a:r>
            <a:r>
              <a:rPr sz="4200" spc="0" baseline="1035" dirty="0" smtClean="0">
                <a:latin typeface="Arial"/>
                <a:cs typeface="Arial"/>
              </a:rPr>
              <a:t>wi</a:t>
            </a:r>
            <a:r>
              <a:rPr sz="4200" spc="4" baseline="1035" dirty="0" smtClean="0">
                <a:latin typeface="Arial"/>
                <a:cs typeface="Arial"/>
              </a:rPr>
              <a:t>l</a:t>
            </a:r>
            <a:r>
              <a:rPr sz="4200" spc="0" baseline="1035" dirty="0" smtClean="0">
                <a:latin typeface="Arial"/>
                <a:cs typeface="Arial"/>
              </a:rPr>
              <a:t>l</a:t>
            </a:r>
            <a:r>
              <a:rPr sz="4200" spc="-38" baseline="1035" dirty="0" smtClean="0">
                <a:latin typeface="Arial"/>
                <a:cs typeface="Arial"/>
              </a:rPr>
              <a:t> </a:t>
            </a:r>
            <a:r>
              <a:rPr sz="4200" spc="9" baseline="1035" dirty="0" smtClean="0">
                <a:latin typeface="Arial"/>
                <a:cs typeface="Arial"/>
              </a:rPr>
              <a:t>c</a:t>
            </a:r>
            <a:r>
              <a:rPr sz="4200" spc="0" baseline="1035" dirty="0" smtClean="0">
                <a:latin typeface="Arial"/>
                <a:cs typeface="Arial"/>
              </a:rPr>
              <a:t>o</a:t>
            </a:r>
            <a:r>
              <a:rPr sz="4200" spc="14" baseline="1035" dirty="0" smtClean="0">
                <a:latin typeface="Arial"/>
                <a:cs typeface="Arial"/>
              </a:rPr>
              <a:t>n</a:t>
            </a:r>
            <a:r>
              <a:rPr sz="4200" spc="0" baseline="1035" dirty="0" smtClean="0">
                <a:latin typeface="Arial"/>
                <a:cs typeface="Arial"/>
              </a:rPr>
              <a:t>ti</a:t>
            </a:r>
            <a:r>
              <a:rPr sz="4200" spc="9" baseline="1035" dirty="0" smtClean="0">
                <a:latin typeface="Arial"/>
                <a:cs typeface="Arial"/>
              </a:rPr>
              <a:t>n</a:t>
            </a:r>
            <a:r>
              <a:rPr sz="4200" spc="0" baseline="1035" dirty="0" smtClean="0">
                <a:latin typeface="Arial"/>
                <a:cs typeface="Arial"/>
              </a:rPr>
              <a:t>ue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62072" y="3734861"/>
            <a:ext cx="41458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4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ll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97415" y="3734861"/>
            <a:ext cx="57330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h</a:t>
            </a:r>
            <a:r>
              <a:rPr sz="2800" spc="0" dirty="0" smtClean="0"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0774" y="3734861"/>
            <a:ext cx="51400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li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24832" y="3734861"/>
            <a:ext cx="3748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of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19694" y="3734861"/>
            <a:ext cx="146600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14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d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3756" y="4161588"/>
            <a:ext cx="152304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4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em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4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49377" y="4161588"/>
            <a:ext cx="150527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9" dirty="0" smtClean="0">
                <a:latin typeface="Arial"/>
                <a:cs typeface="Arial"/>
              </a:rPr>
              <a:t>x</a:t>
            </a:r>
            <a:r>
              <a:rPr sz="2800" spc="0" dirty="0" smtClean="0">
                <a:latin typeface="Arial"/>
                <a:cs typeface="Arial"/>
              </a:rPr>
              <a:t>h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u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016000" y="2877771"/>
            <a:ext cx="1197289" cy="584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0"/>
              </a:lnSpc>
              <a:spcBef>
                <a:spcPts val="230"/>
              </a:spcBef>
            </a:pPr>
            <a:r>
              <a:rPr sz="4400" spc="0" dirty="0" smtClean="0">
                <a:latin typeface="Arial"/>
                <a:cs typeface="Arial"/>
              </a:rPr>
              <a:t>Any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40575" y="3218273"/>
            <a:ext cx="1532961" cy="1682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4650">
              <a:lnSpc>
                <a:spcPts val="6705"/>
              </a:lnSpc>
              <a:spcBef>
                <a:spcPts val="335"/>
              </a:spcBef>
            </a:pPr>
            <a:r>
              <a:rPr sz="10800" spc="0" baseline="-4428" dirty="0" smtClean="0">
                <a:latin typeface="Arial"/>
                <a:cs typeface="Arial"/>
              </a:rPr>
              <a:t>•</a:t>
            </a:r>
            <a:endParaRPr sz="7200">
              <a:latin typeface="Arial"/>
              <a:cs typeface="Arial"/>
            </a:endParaRPr>
          </a:p>
          <a:p>
            <a:pPr marL="12700" marR="157720">
              <a:lnSpc>
                <a:spcPts val="6545"/>
              </a:lnSpc>
            </a:pPr>
            <a:r>
              <a:rPr sz="10800" spc="0" baseline="1207" dirty="0" smtClean="0">
                <a:solidFill>
                  <a:srgbClr val="010101"/>
                </a:solidFill>
                <a:latin typeface="Arial"/>
                <a:cs typeface="Arial"/>
              </a:rPr>
              <a:t>n</a:t>
            </a:r>
            <a:endParaRPr sz="7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0"/>
            <a:ext cx="9144000" cy="6400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762000"/>
            <a:ext cx="8736076" cy="594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814317" y="204692"/>
            <a:ext cx="166808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le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4953000" y="914400"/>
            <a:ext cx="3680967" cy="556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833878" y="364966"/>
            <a:ext cx="184631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Code</a:t>
            </a:r>
            <a:r>
              <a:rPr sz="3200" spc="-1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C0000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06875" y="364966"/>
            <a:ext cx="166768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p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le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8884" y="1213366"/>
            <a:ext cx="3714470" cy="16259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025"/>
              </a:lnSpc>
              <a:spcBef>
                <a:spcPts val="101"/>
              </a:spcBef>
            </a:pP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vo</a:t>
            </a:r>
            <a:r>
              <a:rPr sz="2700" spc="-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d</a:t>
            </a:r>
            <a:r>
              <a:rPr sz="2700" spc="14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b</a:t>
            </a:r>
            <a:r>
              <a:rPr sz="2700" spc="-9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u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b</a:t>
            </a:r>
            <a:r>
              <a:rPr sz="2700" spc="-9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b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l</a:t>
            </a:r>
            <a:r>
              <a:rPr sz="2700" spc="-9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e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_sort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700" spc="19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-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n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t</a:t>
            </a:r>
            <a:r>
              <a:rPr sz="2700" spc="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700" spc="9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4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, 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-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n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t</a:t>
            </a:r>
            <a:r>
              <a:rPr sz="2700" spc="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 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180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  <a:spcBef>
                <a:spcPts val="6"/>
              </a:spcBef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180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-9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n</a:t>
            </a:r>
            <a:r>
              <a:rPr sz="2700" spc="0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t</a:t>
            </a:r>
            <a:r>
              <a:rPr sz="2700" spc="9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tem</a:t>
            </a: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p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180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for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700" spc="0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-9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n</a:t>
            </a:r>
            <a:r>
              <a:rPr sz="2700" spc="0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t</a:t>
            </a:r>
            <a:r>
              <a:rPr sz="2700" spc="9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k</a:t>
            </a:r>
            <a:r>
              <a:rPr sz="2700" spc="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 </a:t>
            </a:r>
            <a:r>
              <a:rPr sz="2700" spc="-4" baseline="1068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0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k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700" spc="-4" baseline="1068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k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++)</a:t>
            </a:r>
            <a:endParaRPr sz="1800">
              <a:latin typeface="Arial Unicode MS"/>
              <a:cs typeface="Arial Unicode MS"/>
            </a:endParaRPr>
          </a:p>
          <a:p>
            <a:pPr marL="12700" marR="34289">
              <a:lnSpc>
                <a:spcPts val="2165"/>
              </a:lnSpc>
              <a:spcBef>
                <a:spcPts val="0"/>
              </a:spcBef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1800">
              <a:latin typeface="Arial Unicode MS"/>
              <a:cs typeface="Arial Unicode MS"/>
            </a:endParaRPr>
          </a:p>
          <a:p>
            <a:pPr marL="12700">
              <a:lnSpc>
                <a:spcPts val="2135"/>
              </a:lnSpc>
            </a:pP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// (n-k-1) is for i</a:t>
            </a:r>
            <a:r>
              <a:rPr sz="2700" spc="-4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g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n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ri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n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g</a:t>
            </a:r>
            <a:r>
              <a:rPr sz="2700" spc="24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com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ar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so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n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endParaRPr sz="1800">
              <a:latin typeface="Arial Unicode MS"/>
              <a:cs typeface="Arial Unicode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90415" y="2585347"/>
            <a:ext cx="2503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of</a:t>
            </a:r>
            <a:endParaRPr sz="1800">
              <a:latin typeface="Arial Unicode MS"/>
              <a:cs typeface="Arial Unicode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8884" y="2859667"/>
            <a:ext cx="3003864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25"/>
              </a:lnSpc>
              <a:spcBef>
                <a:spcPts val="101"/>
              </a:spcBef>
            </a:pP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l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em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nts</a:t>
            </a:r>
            <a:r>
              <a:rPr sz="2700" spc="14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w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h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ich</a:t>
            </a:r>
            <a:r>
              <a:rPr sz="2700" spc="4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h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ve</a:t>
            </a:r>
            <a:r>
              <a:rPr sz="2700" spc="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l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re</a:t>
            </a:r>
            <a:r>
              <a:rPr sz="2700" spc="-9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700" spc="0" baseline="2137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dy</a:t>
            </a:r>
            <a:endParaRPr sz="1800">
              <a:latin typeface="Arial Unicode MS"/>
              <a:cs typeface="Arial Unicode MS"/>
            </a:endParaRPr>
          </a:p>
          <a:p>
            <a:pPr marL="12700" marR="492">
              <a:lnSpc>
                <a:spcPts val="2135"/>
              </a:lnSpc>
              <a:spcBef>
                <a:spcPts val="5"/>
              </a:spcBef>
            </a:pP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com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ar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d</a:t>
            </a:r>
            <a:r>
              <a:rPr sz="2700" spc="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in</a:t>
            </a:r>
            <a:r>
              <a:rPr sz="2700" spc="4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rl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er</a:t>
            </a:r>
            <a:r>
              <a:rPr sz="2700" spc="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iter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tio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n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endParaRPr sz="1800">
              <a:latin typeface="Arial Unicode MS"/>
              <a:cs typeface="Arial Unicode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7717" y="2859667"/>
            <a:ext cx="56702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b</a:t>
            </a:r>
            <a:r>
              <a:rPr sz="2700" spc="-9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</a:t>
            </a:r>
            <a:r>
              <a:rPr sz="2700" spc="0" baseline="1068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en</a:t>
            </a:r>
            <a:endParaRPr sz="1800">
              <a:latin typeface="Arial Unicode MS"/>
              <a:cs typeface="Arial Unicode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8884" y="3408307"/>
            <a:ext cx="2167140" cy="32297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25"/>
              </a:lnSpc>
              <a:spcBef>
                <a:spcPts val="101"/>
              </a:spcBef>
            </a:pP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for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-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n</a:t>
            </a:r>
            <a:r>
              <a:rPr sz="2700" spc="0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t</a:t>
            </a:r>
            <a:r>
              <a:rPr sz="2700" spc="9" baseline="2137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 </a:t>
            </a:r>
            <a:r>
              <a:rPr sz="2700" spc="-4" baseline="2137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0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700" spc="9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 </a:t>
            </a:r>
            <a:r>
              <a:rPr sz="2700" spc="-4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700" spc="0" baseline="2137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k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700" spc="-4" baseline="2137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700" spc="0" baseline="2137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  <a:spcBef>
                <a:spcPts val="6"/>
              </a:spcBef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</a:t>
            </a:r>
            <a:r>
              <a:rPr sz="2700" spc="4" baseline="1068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&gt;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700" spc="-4" baseline="1068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1800" dirty="0">
              <a:latin typeface="Arial Unicode MS"/>
              <a:cs typeface="Arial Unicode MS"/>
            </a:endParaRPr>
          </a:p>
          <a:p>
            <a:pPr marL="76707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temp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];</a:t>
            </a:r>
            <a:endParaRPr sz="1800" dirty="0">
              <a:latin typeface="Arial Unicode MS"/>
              <a:cs typeface="Arial Unicode MS"/>
            </a:endParaRPr>
          </a:p>
          <a:p>
            <a:pPr marL="76707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 =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700" spc="0" baseline="1068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 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];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 </a:t>
            </a:r>
            <a:r>
              <a:rPr sz="2700" spc="-4" baseline="1068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700" spc="9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 </a:t>
            </a:r>
            <a:r>
              <a:rPr sz="2700" spc="0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tem</a:t>
            </a: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p</a:t>
            </a: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5"/>
              </a:lnSpc>
              <a:spcBef>
                <a:spcPts val="0"/>
              </a:spcBef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1800" dirty="0">
              <a:latin typeface="Arial Unicode MS"/>
              <a:cs typeface="Arial Unicode MS"/>
            </a:endParaRPr>
          </a:p>
          <a:p>
            <a:pPr marL="12700" marR="34289">
              <a:lnSpc>
                <a:spcPts val="2160"/>
              </a:lnSpc>
            </a:pPr>
            <a:r>
              <a:rPr sz="2700" spc="0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1800" dirty="0">
              <a:latin typeface="Arial Unicode MS"/>
              <a:cs typeface="Arial Unicode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40838" y="3408307"/>
            <a:ext cx="454934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700" spc="-4" baseline="1068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700" spc="4" baseline="1068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++)</a:t>
            </a:r>
            <a:endParaRPr sz="180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50240" y="364966"/>
            <a:ext cx="7982910" cy="61071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71279" marR="2810195" algn="ctr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Insert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on</a:t>
            </a:r>
            <a:r>
              <a:rPr sz="3200" spc="-19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  <a:p>
            <a:pPr marL="12700" marR="270313">
              <a:lnSpc>
                <a:spcPts val="2920"/>
              </a:lnSpc>
              <a:spcBef>
                <a:spcPts val="659"/>
              </a:spcBef>
            </a:pPr>
            <a:r>
              <a:rPr sz="2700" spc="0" dirty="0" smtClean="0">
                <a:latin typeface="Arial"/>
                <a:cs typeface="Arial"/>
              </a:rPr>
              <a:t>The array of values to be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sor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ed is divided into two se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s.</a:t>
            </a:r>
            <a:endParaRPr sz="2700">
              <a:latin typeface="Arial"/>
              <a:cs typeface="Arial"/>
            </a:endParaRPr>
          </a:p>
          <a:p>
            <a:pPr marL="127000">
              <a:lnSpc>
                <a:spcPct val="95825"/>
              </a:lnSpc>
              <a:spcBef>
                <a:spcPts val="259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One that stores sorted</a:t>
            </a:r>
            <a:r>
              <a:rPr sz="2400" spc="-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va</a:t>
            </a:r>
            <a:r>
              <a:rPr sz="2400" spc="-4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ues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and another</a:t>
            </a:r>
            <a:r>
              <a:rPr sz="2400" spc="1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that</a:t>
            </a:r>
            <a:r>
              <a:rPr sz="2400" spc="-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conta</a:t>
            </a:r>
            <a:r>
              <a:rPr sz="2400" spc="-4" dirty="0" smtClean="0">
                <a:latin typeface="Arial"/>
                <a:cs typeface="Arial"/>
              </a:rPr>
              <a:t>i</a:t>
            </a:r>
            <a:r>
              <a:rPr sz="2400" spc="0" dirty="0" smtClean="0">
                <a:latin typeface="Arial"/>
                <a:cs typeface="Arial"/>
              </a:rPr>
              <a:t>ns</a:t>
            </a:r>
            <a:endParaRPr sz="2400">
              <a:latin typeface="Arial"/>
              <a:cs typeface="Arial"/>
            </a:endParaRPr>
          </a:p>
          <a:p>
            <a:pPr marL="413816" marR="52573">
              <a:lnSpc>
                <a:spcPts val="2590"/>
              </a:lnSpc>
              <a:spcBef>
                <a:spcPts val="129"/>
              </a:spcBef>
            </a:pPr>
            <a:r>
              <a:rPr sz="2400" spc="0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n</a:t>
            </a:r>
            <a:r>
              <a:rPr sz="2400" spc="0" dirty="0" smtClean="0">
                <a:latin typeface="Arial"/>
                <a:cs typeface="Arial"/>
              </a:rPr>
              <a:t>sorted va</a:t>
            </a:r>
            <a:r>
              <a:rPr sz="2400" spc="-9" dirty="0" smtClean="0">
                <a:latin typeface="Arial"/>
                <a:cs typeface="Arial"/>
              </a:rPr>
              <a:t>l</a:t>
            </a:r>
            <a:r>
              <a:rPr sz="2400" spc="0" dirty="0" smtClean="0">
                <a:latin typeface="Arial"/>
                <a:cs typeface="Arial"/>
              </a:rPr>
              <a:t>u</a:t>
            </a:r>
            <a:r>
              <a:rPr sz="2400" spc="-4" dirty="0" smtClean="0">
                <a:latin typeface="Arial"/>
                <a:cs typeface="Arial"/>
              </a:rPr>
              <a:t>e</a:t>
            </a:r>
            <a:r>
              <a:rPr sz="2400" spc="0" dirty="0" smtClean="0"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320"/>
              </a:spcBef>
            </a:pPr>
            <a:r>
              <a:rPr sz="2700" spc="0" dirty="0" smtClean="0">
                <a:latin typeface="Arial"/>
                <a:cs typeface="Arial"/>
              </a:rPr>
              <a:t>Ini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iall</a:t>
            </a:r>
            <a:r>
              <a:rPr sz="2700" spc="-194" dirty="0" smtClean="0">
                <a:latin typeface="Arial"/>
                <a:cs typeface="Arial"/>
              </a:rPr>
              <a:t>y</a:t>
            </a:r>
            <a:r>
              <a:rPr sz="2700" spc="0" dirty="0" smtClean="0">
                <a:latin typeface="Arial"/>
                <a:cs typeface="Arial"/>
              </a:rPr>
              <a:t>,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the ele</a:t>
            </a:r>
            <a:r>
              <a:rPr sz="2700" spc="-9" dirty="0" smtClean="0">
                <a:latin typeface="Arial"/>
                <a:cs typeface="Arial"/>
              </a:rPr>
              <a:t>m</a:t>
            </a:r>
            <a:r>
              <a:rPr sz="2700" spc="0" dirty="0" smtClean="0">
                <a:latin typeface="Arial"/>
                <a:cs typeface="Arial"/>
              </a:rPr>
              <a:t>ent </a:t>
            </a:r>
            <a:r>
              <a:rPr sz="2700" spc="-9" dirty="0" smtClean="0">
                <a:latin typeface="Arial"/>
                <a:cs typeface="Arial"/>
              </a:rPr>
              <a:t>w</a:t>
            </a:r>
            <a:r>
              <a:rPr sz="2700" spc="0" dirty="0" smtClean="0">
                <a:latin typeface="Arial"/>
                <a:cs typeface="Arial"/>
              </a:rPr>
              <a:t>ith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index 0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(as</a:t>
            </a:r>
            <a:r>
              <a:rPr sz="2700" spc="9" dirty="0" smtClean="0">
                <a:latin typeface="Arial"/>
                <a:cs typeface="Arial"/>
              </a:rPr>
              <a:t>s</a:t>
            </a:r>
            <a:r>
              <a:rPr sz="2700" spc="0" dirty="0" smtClean="0">
                <a:latin typeface="Arial"/>
                <a:cs typeface="Arial"/>
              </a:rPr>
              <a:t>uming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LB = 0)</a:t>
            </a:r>
            <a:endParaRPr sz="2700">
              <a:latin typeface="Arial"/>
              <a:cs typeface="Arial"/>
            </a:endParaRPr>
          </a:p>
          <a:p>
            <a:pPr marL="12700" marR="52573">
              <a:lnSpc>
                <a:spcPts val="2915"/>
              </a:lnSpc>
              <a:spcBef>
                <a:spcPts val="145"/>
              </a:spcBef>
            </a:pPr>
            <a:r>
              <a:rPr sz="2700" spc="0" dirty="0" smtClean="0">
                <a:latin typeface="Arial"/>
                <a:cs typeface="Arial"/>
              </a:rPr>
              <a:t>is in the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sor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ed se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.</a:t>
            </a:r>
            <a:endParaRPr sz="27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314"/>
              </a:spcBef>
            </a:pPr>
            <a:r>
              <a:rPr sz="2700" spc="0" dirty="0" smtClean="0">
                <a:latin typeface="Arial"/>
                <a:cs typeface="Arial"/>
              </a:rPr>
              <a:t>Rest of the ele</a:t>
            </a:r>
            <a:r>
              <a:rPr sz="2700" spc="-14" dirty="0" smtClean="0">
                <a:latin typeface="Arial"/>
                <a:cs typeface="Arial"/>
              </a:rPr>
              <a:t>m</a:t>
            </a:r>
            <a:r>
              <a:rPr sz="2700" spc="0" dirty="0" smtClean="0">
                <a:latin typeface="Arial"/>
                <a:cs typeface="Arial"/>
              </a:rPr>
              <a:t>ents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are in the unsorted set.</a:t>
            </a:r>
            <a:endParaRPr sz="27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459"/>
              </a:spcBef>
            </a:pPr>
            <a:r>
              <a:rPr sz="2700" spc="0" dirty="0" smtClean="0">
                <a:latin typeface="Arial"/>
                <a:cs typeface="Arial"/>
              </a:rPr>
              <a:t>T</a:t>
            </a:r>
            <a:r>
              <a:rPr sz="2700" spc="-9" dirty="0" smtClean="0">
                <a:latin typeface="Arial"/>
                <a:cs typeface="Arial"/>
              </a:rPr>
              <a:t>h</a:t>
            </a:r>
            <a:r>
              <a:rPr sz="2700" spc="0" dirty="0" smtClean="0">
                <a:latin typeface="Arial"/>
                <a:cs typeface="Arial"/>
              </a:rPr>
              <a:t>e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fir</a:t>
            </a:r>
            <a:r>
              <a:rPr sz="2700" spc="9" dirty="0" smtClean="0">
                <a:latin typeface="Arial"/>
                <a:cs typeface="Arial"/>
              </a:rPr>
              <a:t>s</a:t>
            </a:r>
            <a:r>
              <a:rPr sz="2700" spc="0" dirty="0" smtClean="0">
                <a:latin typeface="Arial"/>
                <a:cs typeface="Arial"/>
              </a:rPr>
              <a:t>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ele</a:t>
            </a:r>
            <a:r>
              <a:rPr sz="2700" spc="-9" dirty="0" smtClean="0">
                <a:latin typeface="Arial"/>
                <a:cs typeface="Arial"/>
              </a:rPr>
              <a:t>m</a:t>
            </a:r>
            <a:r>
              <a:rPr sz="2700" spc="0" dirty="0" smtClean="0">
                <a:latin typeface="Arial"/>
                <a:cs typeface="Arial"/>
              </a:rPr>
              <a:t>ent of the unsorted</a:t>
            </a:r>
            <a:r>
              <a:rPr sz="2700" spc="-1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partition </a:t>
            </a:r>
            <a:r>
              <a:rPr sz="2700" spc="-9" dirty="0" smtClean="0">
                <a:latin typeface="Arial"/>
                <a:cs typeface="Arial"/>
              </a:rPr>
              <a:t>h</a:t>
            </a:r>
            <a:r>
              <a:rPr sz="2700" spc="0" dirty="0" smtClean="0">
                <a:latin typeface="Arial"/>
                <a:cs typeface="Arial"/>
              </a:rPr>
              <a:t>as arr</a:t>
            </a:r>
            <a:r>
              <a:rPr sz="2700" spc="-9" dirty="0" smtClean="0">
                <a:latin typeface="Arial"/>
                <a:cs typeface="Arial"/>
              </a:rPr>
              <a:t>a</a:t>
            </a:r>
            <a:r>
              <a:rPr sz="2700" spc="0" dirty="0" smtClean="0">
                <a:latin typeface="Arial"/>
                <a:cs typeface="Arial"/>
              </a:rPr>
              <a:t>y</a:t>
            </a:r>
            <a:endParaRPr sz="2700">
              <a:latin typeface="Arial"/>
              <a:cs typeface="Arial"/>
            </a:endParaRPr>
          </a:p>
          <a:p>
            <a:pPr marL="12700" marR="52573">
              <a:lnSpc>
                <a:spcPts val="2915"/>
              </a:lnSpc>
              <a:spcBef>
                <a:spcPts val="145"/>
              </a:spcBef>
            </a:pPr>
            <a:r>
              <a:rPr sz="2700" spc="0" dirty="0" smtClean="0">
                <a:latin typeface="Arial"/>
                <a:cs typeface="Arial"/>
              </a:rPr>
              <a:t>index 1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(if</a:t>
            </a:r>
            <a:r>
              <a:rPr sz="2700" spc="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LB = 0).</a:t>
            </a:r>
            <a:endParaRPr sz="2700">
              <a:latin typeface="Arial"/>
              <a:cs typeface="Arial"/>
            </a:endParaRPr>
          </a:p>
          <a:p>
            <a:pPr marL="12700" marR="424052">
              <a:lnSpc>
                <a:spcPts val="3104"/>
              </a:lnSpc>
              <a:spcBef>
                <a:spcPts val="465"/>
              </a:spcBef>
            </a:pPr>
            <a:r>
              <a:rPr sz="2700" spc="0" dirty="0" smtClean="0">
                <a:latin typeface="Arial"/>
                <a:cs typeface="Arial"/>
              </a:rPr>
              <a:t>During each iteration of the algorithm, the first </a:t>
            </a:r>
            <a:endParaRPr sz="2700">
              <a:latin typeface="Arial"/>
              <a:cs typeface="Arial"/>
            </a:endParaRPr>
          </a:p>
          <a:p>
            <a:pPr marL="12700" marR="424052">
              <a:lnSpc>
                <a:spcPts val="3104"/>
              </a:lnSpc>
            </a:pPr>
            <a:r>
              <a:rPr sz="2700" spc="0" dirty="0" smtClean="0">
                <a:latin typeface="Arial"/>
                <a:cs typeface="Arial"/>
              </a:rPr>
              <a:t>elem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nt in the unsorted set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is pic</a:t>
            </a:r>
            <a:r>
              <a:rPr sz="2700" spc="9" dirty="0" smtClean="0">
                <a:latin typeface="Arial"/>
                <a:cs typeface="Arial"/>
              </a:rPr>
              <a:t>k</a:t>
            </a:r>
            <a:r>
              <a:rPr sz="2700" spc="0" dirty="0" smtClean="0">
                <a:latin typeface="Arial"/>
                <a:cs typeface="Arial"/>
              </a:rPr>
              <a:t>ed up and </a:t>
            </a:r>
            <a:endParaRPr sz="2700">
              <a:latin typeface="Arial"/>
              <a:cs typeface="Arial"/>
            </a:endParaRPr>
          </a:p>
          <a:p>
            <a:pPr marL="12700" marR="424052">
              <a:lnSpc>
                <a:spcPts val="3104"/>
              </a:lnSpc>
            </a:pPr>
            <a:r>
              <a:rPr sz="2700" spc="0" dirty="0" smtClean="0">
                <a:latin typeface="Arial"/>
                <a:cs typeface="Arial"/>
              </a:rPr>
              <a:t>inserted</a:t>
            </a:r>
            <a:r>
              <a:rPr sz="2700" spc="-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into </a:t>
            </a:r>
            <a:r>
              <a:rPr sz="2700" spc="4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he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correct position</a:t>
            </a:r>
            <a:r>
              <a:rPr sz="2700" spc="-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 the sorted</a:t>
            </a:r>
            <a:r>
              <a:rPr sz="2700" spc="-1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set.</a:t>
            </a:r>
            <a:endParaRPr sz="2700">
              <a:latin typeface="Arial"/>
              <a:cs typeface="Arial"/>
            </a:endParaRPr>
          </a:p>
          <a:p>
            <a:pPr marL="12700" marR="596322">
              <a:lnSpc>
                <a:spcPts val="2920"/>
              </a:lnSpc>
              <a:spcBef>
                <a:spcPts val="649"/>
              </a:spcBef>
            </a:pPr>
            <a:r>
              <a:rPr sz="2700" spc="0" dirty="0" smtClean="0">
                <a:latin typeface="Arial"/>
                <a:cs typeface="Arial"/>
              </a:rPr>
              <a:t>The </a:t>
            </a:r>
            <a:r>
              <a:rPr sz="2700" spc="9" dirty="0" smtClean="0">
                <a:latin typeface="Arial"/>
                <a:cs typeface="Arial"/>
              </a:rPr>
              <a:t>s</a:t>
            </a:r>
            <a:r>
              <a:rPr sz="2700" spc="0" dirty="0" smtClean="0">
                <a:latin typeface="Arial"/>
                <a:cs typeface="Arial"/>
              </a:rPr>
              <a:t>orting algorithm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will proceed until there</a:t>
            </a:r>
            <a:r>
              <a:rPr sz="2700" spc="-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are elem</a:t>
            </a:r>
            <a:r>
              <a:rPr sz="2700" spc="-9" dirty="0" smtClean="0">
                <a:latin typeface="Arial"/>
                <a:cs typeface="Arial"/>
              </a:rPr>
              <a:t>e</a:t>
            </a:r>
            <a:r>
              <a:rPr sz="2700" spc="0" dirty="0" smtClean="0">
                <a:latin typeface="Arial"/>
                <a:cs typeface="Arial"/>
              </a:rPr>
              <a:t>nts</a:t>
            </a:r>
            <a:r>
              <a:rPr sz="2700" spc="9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in the unsorted</a:t>
            </a:r>
            <a:r>
              <a:rPr sz="2700" spc="-14" dirty="0" smtClean="0">
                <a:latin typeface="Arial"/>
                <a:cs typeface="Arial"/>
              </a:rPr>
              <a:t> </a:t>
            </a:r>
            <a:r>
              <a:rPr sz="2700" spc="0" dirty="0" smtClean="0">
                <a:latin typeface="Arial"/>
                <a:cs typeface="Arial"/>
              </a:rPr>
              <a:t>se</a:t>
            </a:r>
            <a:r>
              <a:rPr sz="2700" spc="9" dirty="0" smtClean="0">
                <a:latin typeface="Arial"/>
                <a:cs typeface="Arial"/>
              </a:rPr>
              <a:t>t</a:t>
            </a:r>
            <a:r>
              <a:rPr sz="2700" spc="0" dirty="0" smtClean="0">
                <a:latin typeface="Arial"/>
                <a:cs typeface="Arial"/>
              </a:rPr>
              <a:t>.</a:t>
            </a:r>
            <a:endParaRPr sz="2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886225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2441086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3264046"/>
            <a:ext cx="197002" cy="821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16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4539888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5733510"/>
            <a:ext cx="196849" cy="368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2700" spc="0" dirty="0" smtClean="0">
                <a:latin typeface="Arial"/>
                <a:cs typeface="Arial"/>
              </a:rPr>
              <a:t>•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28600" y="838200"/>
            <a:ext cx="8534400" cy="556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05837" y="288766"/>
            <a:ext cx="16453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Insert</a:t>
            </a:r>
            <a:r>
              <a:rPr sz="3200" spc="-14" dirty="0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74566" y="288766"/>
            <a:ext cx="83270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Sort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1514" y="288766"/>
            <a:ext cx="166930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C00000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4572000" y="152400"/>
            <a:ext cx="4267200" cy="594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9618" y="211772"/>
            <a:ext cx="4146169" cy="5940044"/>
          </a:xfrm>
          <a:custGeom>
            <a:avLst/>
            <a:gdLst/>
            <a:ahLst/>
            <a:cxnLst/>
            <a:rect l="l" t="t" r="r" b="b"/>
            <a:pathLst>
              <a:path w="4146169" h="5940044">
                <a:moveTo>
                  <a:pt x="0" y="5940044"/>
                </a:moveTo>
                <a:lnTo>
                  <a:pt x="4146169" y="5940044"/>
                </a:lnTo>
                <a:lnTo>
                  <a:pt x="4146169" y="0"/>
                </a:lnTo>
                <a:lnTo>
                  <a:pt x="0" y="0"/>
                </a:lnTo>
                <a:lnTo>
                  <a:pt x="0" y="5940044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349618" y="211772"/>
            <a:ext cx="4146169" cy="59400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27">
              <a:lnSpc>
                <a:spcPts val="3050"/>
              </a:lnSpc>
              <a:spcBef>
                <a:spcPts val="152"/>
              </a:spcBef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v</a:t>
            </a:r>
            <a:r>
              <a:rPr sz="2000" spc="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o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id</a:t>
            </a:r>
            <a:r>
              <a:rPr sz="2000" spc="-9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in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e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tion_</a:t>
            </a:r>
            <a:r>
              <a:rPr sz="2000" spc="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ort</a:t>
            </a:r>
            <a:r>
              <a:rPr sz="2000" spc="-3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1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 ]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,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for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0</a:t>
            </a:r>
            <a:r>
              <a:rPr sz="2000" spc="-14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n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+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)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temp</a:t>
            </a:r>
            <a:r>
              <a:rPr sz="2000" spc="-2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];</a:t>
            </a:r>
            <a:r>
              <a:rPr sz="2000" spc="-25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/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/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sto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ing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c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u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r</a:t>
            </a:r>
            <a:r>
              <a:rPr sz="2000" spc="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ent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element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int</a:t>
            </a:r>
            <a:r>
              <a:rPr sz="2000" spc="-4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i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000087"/>
                </a:solidFill>
                <a:latin typeface="Arial Unicode MS"/>
                <a:cs typeface="Arial Unicode MS"/>
              </a:rPr>
              <a:t>while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(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</a:t>
            </a:r>
            <a:r>
              <a:rPr sz="2000" spc="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&gt;</a:t>
            </a:r>
            <a:r>
              <a:rPr sz="2000" spc="-1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0 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&amp;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&amp;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</a:t>
            </a:r>
            <a:r>
              <a:rPr sz="2000" spc="-9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m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p</a:t>
            </a:r>
            <a:r>
              <a:rPr sz="2000" spc="-25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&lt;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])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{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//</a:t>
            </a:r>
            <a:r>
              <a:rPr sz="2000" spc="-2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mo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v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ing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the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left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side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element</a:t>
            </a:r>
            <a:r>
              <a:rPr sz="2000" spc="-2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to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one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for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w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a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d.</a:t>
            </a:r>
            <a:endParaRPr sz="2000">
              <a:latin typeface="Arial Unicode MS"/>
              <a:cs typeface="Arial Unicode MS"/>
            </a:endParaRPr>
          </a:p>
          <a:p>
            <a:pPr marL="161531">
              <a:lnSpc>
                <a:spcPts val="2400"/>
              </a:lnSpc>
            </a:pP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</a:t>
            </a:r>
            <a:r>
              <a:rPr sz="2000" spc="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];</a:t>
            </a:r>
            <a:endParaRPr sz="2000">
              <a:latin typeface="Arial Unicode MS"/>
              <a:cs typeface="Arial Unicode MS"/>
            </a:endParaRPr>
          </a:p>
          <a:p>
            <a:pPr marL="161531">
              <a:lnSpc>
                <a:spcPts val="2405"/>
              </a:lnSpc>
              <a:spcBef>
                <a:spcPts val="0"/>
              </a:spcBef>
            </a:pP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-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006666"/>
                </a:solidFill>
                <a:latin typeface="Arial Unicode MS"/>
                <a:cs typeface="Arial Unicode MS"/>
              </a:rPr>
              <a:t>1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>
              <a:latin typeface="Arial Unicode MS"/>
              <a:cs typeface="Arial Unicode MS"/>
            </a:endParaRPr>
          </a:p>
          <a:p>
            <a:pPr marL="161531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//</a:t>
            </a:r>
            <a:r>
              <a:rPr sz="2000" spc="-2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mo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v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ing</a:t>
            </a:r>
            <a:r>
              <a:rPr sz="2000" spc="-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c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u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ent</a:t>
            </a:r>
            <a:r>
              <a:rPr sz="2000" spc="-5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element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to</a:t>
            </a:r>
            <a:r>
              <a:rPr sz="2000" spc="-1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its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c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9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r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ect</a:t>
            </a:r>
            <a:r>
              <a:rPr sz="2000" spc="-5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po</a:t>
            </a:r>
            <a:r>
              <a:rPr sz="2000" spc="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s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it</a:t>
            </a:r>
            <a:r>
              <a:rPr sz="2000" spc="-4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i</a:t>
            </a:r>
            <a:r>
              <a:rPr sz="2000" spc="0" dirty="0" smtClean="0">
                <a:solidFill>
                  <a:srgbClr val="870000"/>
                </a:solidFill>
                <a:latin typeface="Arial Unicode MS"/>
                <a:cs typeface="Arial Unicode MS"/>
              </a:rPr>
              <a:t>on.</a:t>
            </a:r>
            <a:endParaRPr sz="2000">
              <a:latin typeface="Arial Unicode MS"/>
              <a:cs typeface="Arial Unicode MS"/>
            </a:endParaRPr>
          </a:p>
          <a:p>
            <a:pPr marL="161531">
              <a:lnSpc>
                <a:spcPts val="2400"/>
              </a:lnSpc>
            </a:pP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A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[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j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]</a:t>
            </a:r>
            <a:r>
              <a:rPr sz="2000" spc="-4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=</a:t>
            </a:r>
            <a:r>
              <a:rPr sz="2000" spc="-9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 </a:t>
            </a:r>
            <a:r>
              <a:rPr sz="2000" spc="0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tem</a:t>
            </a:r>
            <a:r>
              <a:rPr sz="2000" spc="-4" dirty="0" smtClean="0">
                <a:solidFill>
                  <a:srgbClr val="242C33"/>
                </a:solidFill>
                <a:latin typeface="Arial Unicode MS"/>
                <a:cs typeface="Arial Unicode MS"/>
              </a:rPr>
              <a:t>p</a:t>
            </a: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;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2000">
              <a:latin typeface="Arial Unicode MS"/>
              <a:cs typeface="Arial Unicode MS"/>
            </a:endParaRPr>
          </a:p>
          <a:p>
            <a:pPr marL="91427">
              <a:lnSpc>
                <a:spcPts val="2400"/>
              </a:lnSpc>
            </a:pPr>
            <a:r>
              <a:rPr sz="2000" spc="0" dirty="0" smtClean="0">
                <a:solidFill>
                  <a:srgbClr val="666600"/>
                </a:solidFill>
                <a:latin typeface="Arial Unicode MS"/>
                <a:cs typeface="Arial Unicode MS"/>
              </a:rPr>
              <a:t>}</a:t>
            </a:r>
            <a:endParaRPr sz="200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2315</Words>
  <Application>Microsoft Office PowerPoint</Application>
  <PresentationFormat>On-screen Show (4:3)</PresentationFormat>
  <Paragraphs>524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6</cp:revision>
  <dcterms:modified xsi:type="dcterms:W3CDTF">2022-08-23T08:50:28Z</dcterms:modified>
</cp:coreProperties>
</file>